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362" r:id="rId6"/>
    <p:sldId id="262" r:id="rId7"/>
    <p:sldId id="289" r:id="rId8"/>
    <p:sldId id="336" r:id="rId9"/>
    <p:sldId id="288" r:id="rId10"/>
    <p:sldId id="339" r:id="rId11"/>
    <p:sldId id="338" r:id="rId12"/>
    <p:sldId id="265" r:id="rId13"/>
    <p:sldId id="335" r:id="rId14"/>
    <p:sldId id="342" r:id="rId15"/>
    <p:sldId id="361" r:id="rId16"/>
    <p:sldId id="351" r:id="rId17"/>
    <p:sldId id="375" r:id="rId18"/>
    <p:sldId id="376" r:id="rId19"/>
    <p:sldId id="377" r:id="rId20"/>
    <p:sldId id="378" r:id="rId21"/>
    <p:sldId id="388" r:id="rId22"/>
    <p:sldId id="380" r:id="rId23"/>
    <p:sldId id="392" r:id="rId24"/>
    <p:sldId id="395" r:id="rId25"/>
    <p:sldId id="381" r:id="rId26"/>
    <p:sldId id="391" r:id="rId27"/>
    <p:sldId id="382" r:id="rId28"/>
    <p:sldId id="384" r:id="rId29"/>
    <p:sldId id="385" r:id="rId30"/>
    <p:sldId id="363" r:id="rId31"/>
    <p:sldId id="331" r:id="rId32"/>
    <p:sldId id="3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 userDrawn="1">
          <p15:clr>
            <a:srgbClr val="A4A3A4"/>
          </p15:clr>
        </p15:guide>
        <p15:guide id="2" pos="3840" userDrawn="1">
          <p15:clr>
            <a:srgbClr val="A4A3A4"/>
          </p15:clr>
        </p15:guide>
        <p15:guide id="3" orient="horz" pos="4200" userDrawn="1">
          <p15:clr>
            <a:srgbClr val="A4A3A4"/>
          </p15:clr>
        </p15:guide>
        <p15:guide id="4" orient="horz" pos="3504" userDrawn="1">
          <p15:clr>
            <a:srgbClr val="A4A3A4"/>
          </p15:clr>
        </p15:guide>
        <p15:guide id="5" pos="96" userDrawn="1">
          <p15:clr>
            <a:srgbClr val="A4A3A4"/>
          </p15:clr>
        </p15:guide>
        <p15:guide id="6" pos="456" userDrawn="1">
          <p15:clr>
            <a:srgbClr val="A4A3A4"/>
          </p15:clr>
        </p15:guide>
        <p15:guide id="7" pos="15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le Ramirez" initials="RR" lastIdx="13" clrIdx="0">
    <p:extLst/>
  </p:cmAuthor>
  <p:cmAuthor id="2" name="Becki Ney" initials="BN" lastIdx="11" clrIdx="1">
    <p:extLst/>
  </p:cmAuthor>
  <p:cmAuthor id="3" name="Barbara Keeley"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384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81" autoAdjust="0"/>
    <p:restoredTop sz="79703" autoAdjust="0"/>
  </p:normalViewPr>
  <p:slideViewPr>
    <p:cSldViewPr snapToGrid="0">
      <p:cViewPr varScale="1">
        <p:scale>
          <a:sx n="83" d="100"/>
          <a:sy n="83" d="100"/>
        </p:scale>
        <p:origin x="96" y="84"/>
      </p:cViewPr>
      <p:guideLst>
        <p:guide orient="horz" pos="336"/>
        <p:guide pos="3840"/>
        <p:guide orient="horz" pos="4200"/>
        <p:guide orient="horz" pos="3504"/>
        <p:guide pos="96"/>
        <p:guide pos="456"/>
        <p:guide pos="15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2nd Qtr</c:v>
                </c:pt>
              </c:strCache>
            </c:strRef>
          </c:cat>
          <c:val>
            <c:numRef>
              <c:f>Sheet1!$B$2:$B$5</c:f>
              <c:numCache>
                <c:formatCode>General</c:formatCode>
                <c:ptCount val="4"/>
                <c:pt idx="0">
                  <c:v>26</c:v>
                </c:pt>
                <c:pt idx="1">
                  <c:v>74</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7F3F98"/>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2nd Qtr</c:v>
                </c:pt>
              </c:strCache>
            </c:strRef>
          </c:cat>
          <c:val>
            <c:numRef>
              <c:f>Sheet1!$B$2:$B$5</c:f>
              <c:numCache>
                <c:formatCode>General</c:formatCode>
                <c:ptCount val="4"/>
                <c:pt idx="0">
                  <c:v>3</c:v>
                </c:pt>
                <c:pt idx="1">
                  <c:v>97</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7F3F98"/>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2nd Qtr</c:v>
                </c:pt>
              </c:strCache>
            </c:strRef>
          </c:cat>
          <c:val>
            <c:numRef>
              <c:f>Sheet1!$B$2:$B$5</c:f>
              <c:numCache>
                <c:formatCode>General</c:formatCode>
                <c:ptCount val="4"/>
                <c:pt idx="0">
                  <c:v>20</c:v>
                </c:pt>
                <c:pt idx="1">
                  <c:v>25</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D29F2A"/>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51</c:v>
                </c:pt>
              </c:strCache>
            </c:strRef>
          </c:cat>
          <c:val>
            <c:numRef>
              <c:f>Sheet1!$B$2:$B$5</c:f>
              <c:numCache>
                <c:formatCode>General</c:formatCode>
                <c:ptCount val="4"/>
                <c:pt idx="0">
                  <c:v>49</c:v>
                </c:pt>
                <c:pt idx="1">
                  <c:v>51</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D29F2A"/>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2nd Qtr</c:v>
                </c:pt>
              </c:strCache>
            </c:strRef>
          </c:cat>
          <c:val>
            <c:numRef>
              <c:f>Sheet1!$B$2:$B$5</c:f>
              <c:numCache>
                <c:formatCode>General</c:formatCode>
                <c:ptCount val="4"/>
                <c:pt idx="0">
                  <c:v>22</c:v>
                </c:pt>
                <c:pt idx="1">
                  <c:v>78</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D29F2A"/>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2nd Qtr</c:v>
                </c:pt>
              </c:strCache>
            </c:strRef>
          </c:cat>
          <c:val>
            <c:numRef>
              <c:f>Sheet1!$B$2:$B$5</c:f>
              <c:numCache>
                <c:formatCode>General</c:formatCode>
                <c:ptCount val="4"/>
                <c:pt idx="0">
                  <c:v>17</c:v>
                </c:pt>
                <c:pt idx="1">
                  <c:v>83</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9AC63C"/>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51</c:v>
                </c:pt>
              </c:strCache>
            </c:strRef>
          </c:cat>
          <c:val>
            <c:numRef>
              <c:f>Sheet1!$B$2:$B$5</c:f>
              <c:numCache>
                <c:formatCode>General</c:formatCode>
                <c:ptCount val="4"/>
                <c:pt idx="0">
                  <c:v>60</c:v>
                </c:pt>
                <c:pt idx="1">
                  <c:v>40</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9AC63C"/>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2nd Qtr</c:v>
                </c:pt>
              </c:strCache>
            </c:strRef>
          </c:cat>
          <c:val>
            <c:numRef>
              <c:f>Sheet1!$B$2:$B$5</c:f>
              <c:numCache>
                <c:formatCode>General</c:formatCode>
                <c:ptCount val="4"/>
                <c:pt idx="0">
                  <c:v>37</c:v>
                </c:pt>
                <c:pt idx="1">
                  <c:v>78</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9AC63C"/>
              </a:solidFill>
              <a:ln w="19050">
                <a:noFill/>
              </a:ln>
              <a:effectLst/>
            </c:spPr>
          </c:dPt>
          <c:dPt>
            <c:idx val="1"/>
            <c:bubble3D val="0"/>
            <c:spPr>
              <a:solidFill>
                <a:schemeClr val="tx2">
                  <a:alpha val="10000"/>
                </a:schemeClr>
              </a:solidFill>
              <a:ln w="19050">
                <a:no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2"/>
                <c:pt idx="0">
                  <c:v>1st Qtr</c:v>
                </c:pt>
                <c:pt idx="1">
                  <c:v>2nd Qtr</c:v>
                </c:pt>
              </c:strCache>
            </c:strRef>
          </c:cat>
          <c:val>
            <c:numRef>
              <c:f>Sheet1!$B$2:$B$5</c:f>
              <c:numCache>
                <c:formatCode>General</c:formatCode>
                <c:ptCount val="4"/>
                <c:pt idx="0">
                  <c:v>30</c:v>
                </c:pt>
                <c:pt idx="1">
                  <c:v>83</c:v>
                </c:pt>
              </c:numCache>
            </c:numRef>
          </c:val>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BF088-A21D-495B-80C9-529006184010}"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FB02D1E9-968A-4A80-9307-E5898B2EA877}">
      <dgm:prSet phldrT="[Text]" custT="1"/>
      <dgm:spPr/>
      <dgm:t>
        <a:bodyPr/>
        <a:lstStyle/>
        <a:p>
          <a:r>
            <a:rPr lang="en-US" sz="2500" dirty="0" smtClean="0">
              <a:latin typeface="Arial" panose="020B0604020202020204" pitchFamily="34" charset="0"/>
              <a:cs typeface="Arial" panose="020B0604020202020204" pitchFamily="34" charset="0"/>
            </a:rPr>
            <a:t>-62%</a:t>
          </a:r>
          <a:endParaRPr lang="en-US" sz="2500" dirty="0">
            <a:latin typeface="Arial" panose="020B0604020202020204" pitchFamily="34" charset="0"/>
            <a:cs typeface="Arial" panose="020B0604020202020204" pitchFamily="34" charset="0"/>
          </a:endParaRPr>
        </a:p>
      </dgm:t>
    </dgm:pt>
    <dgm:pt modelId="{40658CE2-3865-4D93-AE1C-C782FD29E72F}" type="parTrans" cxnId="{0DE0650E-9958-45D8-B0FB-75899D9BE159}">
      <dgm:prSet/>
      <dgm:spPr/>
      <dgm:t>
        <a:bodyPr/>
        <a:lstStyle/>
        <a:p>
          <a:endParaRPr lang="en-US" sz="1400">
            <a:latin typeface="Sen"/>
          </a:endParaRPr>
        </a:p>
      </dgm:t>
    </dgm:pt>
    <dgm:pt modelId="{B1316E16-5110-44C7-BB2D-8E8711C6A029}" type="sibTrans" cxnId="{0DE0650E-9958-45D8-B0FB-75899D9BE159}">
      <dgm:prSet/>
      <dgm:spPr/>
      <dgm:t>
        <a:bodyPr/>
        <a:lstStyle/>
        <a:p>
          <a:endParaRPr lang="en-US" sz="1400">
            <a:latin typeface="Sen"/>
          </a:endParaRPr>
        </a:p>
      </dgm:t>
    </dgm:pt>
    <dgm:pt modelId="{C5918D58-D91C-44BF-A0DC-F899B7A0B7F4}">
      <dgm:prSet phldrT="[Text]" custT="1"/>
      <dgm:spPr/>
      <dgm:t>
        <a:bodyPr/>
        <a:lstStyle/>
        <a:p>
          <a:r>
            <a:rPr lang="en-US" sz="1470" b="1" dirty="0" smtClean="0">
              <a:effectLst/>
              <a:latin typeface="Aleo"/>
              <a:ea typeface="+mn-ea"/>
              <a:cs typeface="+mn-cs"/>
            </a:rPr>
            <a:t>inmate-on-staff assaults </a:t>
          </a:r>
          <a:endParaRPr lang="en-US" sz="1470" b="1" dirty="0">
            <a:latin typeface="Aleo"/>
          </a:endParaRPr>
        </a:p>
      </dgm:t>
    </dgm:pt>
    <dgm:pt modelId="{CE35C03B-1146-4103-A4E1-39AC51305BF0}" type="parTrans" cxnId="{4567EB00-370E-45D2-A826-73DCDEFA1B68}">
      <dgm:prSet/>
      <dgm:spPr/>
      <dgm:t>
        <a:bodyPr/>
        <a:lstStyle/>
        <a:p>
          <a:endParaRPr lang="en-US" sz="1400">
            <a:latin typeface="Sen"/>
          </a:endParaRPr>
        </a:p>
      </dgm:t>
    </dgm:pt>
    <dgm:pt modelId="{CDA3D4CF-6745-46B9-BC2B-F426BB4501A3}" type="sibTrans" cxnId="{4567EB00-370E-45D2-A826-73DCDEFA1B68}">
      <dgm:prSet/>
      <dgm:spPr/>
      <dgm:t>
        <a:bodyPr/>
        <a:lstStyle/>
        <a:p>
          <a:endParaRPr lang="en-US" sz="1400">
            <a:latin typeface="Sen"/>
          </a:endParaRPr>
        </a:p>
      </dgm:t>
    </dgm:pt>
    <dgm:pt modelId="{E206477C-DC9F-4D9B-83C2-C758E9467B58}">
      <dgm:prSet phldrT="[Text]" custT="1"/>
      <dgm:spPr/>
      <dgm:t>
        <a:bodyPr/>
        <a:lstStyle/>
        <a:p>
          <a:r>
            <a:rPr lang="en-US" sz="2500" dirty="0" smtClean="0">
              <a:latin typeface="Arial" panose="020B0604020202020204" pitchFamily="34" charset="0"/>
              <a:cs typeface="Arial" panose="020B0604020202020204" pitchFamily="34" charset="0"/>
            </a:rPr>
            <a:t>-54%</a:t>
          </a:r>
          <a:endParaRPr lang="en-US" sz="2500" dirty="0">
            <a:latin typeface="Arial" panose="020B0604020202020204" pitchFamily="34" charset="0"/>
            <a:cs typeface="Arial" panose="020B0604020202020204" pitchFamily="34" charset="0"/>
          </a:endParaRPr>
        </a:p>
      </dgm:t>
    </dgm:pt>
    <dgm:pt modelId="{A8CBC204-273A-4F93-9DFF-23E9B7A185FC}" type="parTrans" cxnId="{AD9AC661-D44D-4D47-9C63-0536AE0C351D}">
      <dgm:prSet/>
      <dgm:spPr/>
      <dgm:t>
        <a:bodyPr/>
        <a:lstStyle/>
        <a:p>
          <a:endParaRPr lang="en-US" sz="1400">
            <a:latin typeface="Sen"/>
          </a:endParaRPr>
        </a:p>
      </dgm:t>
    </dgm:pt>
    <dgm:pt modelId="{8714E072-C971-4FFF-A1B6-5D4249C5E64D}" type="sibTrans" cxnId="{AD9AC661-D44D-4D47-9C63-0536AE0C351D}">
      <dgm:prSet/>
      <dgm:spPr/>
      <dgm:t>
        <a:bodyPr/>
        <a:lstStyle/>
        <a:p>
          <a:endParaRPr lang="en-US" sz="1400">
            <a:latin typeface="Sen"/>
          </a:endParaRPr>
        </a:p>
      </dgm:t>
    </dgm:pt>
    <dgm:pt modelId="{09169E55-5473-4D8F-9957-03AD030B5695}">
      <dgm:prSet phldrT="[Text]" custT="1"/>
      <dgm:spPr/>
      <dgm:t>
        <a:bodyPr/>
        <a:lstStyle/>
        <a:p>
          <a:r>
            <a:rPr lang="en-US" sz="1470" b="1" dirty="0" smtClean="0">
              <a:effectLst/>
              <a:latin typeface="Aleo"/>
              <a:ea typeface="+mn-ea"/>
              <a:cs typeface="+mn-cs"/>
            </a:rPr>
            <a:t>inmate-on-inmate assaults </a:t>
          </a:r>
          <a:endParaRPr lang="en-US" sz="1470" b="1" dirty="0">
            <a:latin typeface="Aleo"/>
          </a:endParaRPr>
        </a:p>
      </dgm:t>
    </dgm:pt>
    <dgm:pt modelId="{49814782-0AD7-4A70-93B8-87D4BFE86D98}" type="parTrans" cxnId="{A1F0C169-621F-4844-B6F2-616E7598251D}">
      <dgm:prSet/>
      <dgm:spPr/>
      <dgm:t>
        <a:bodyPr/>
        <a:lstStyle/>
        <a:p>
          <a:endParaRPr lang="en-US" sz="1400">
            <a:latin typeface="Sen"/>
          </a:endParaRPr>
        </a:p>
      </dgm:t>
    </dgm:pt>
    <dgm:pt modelId="{A629503E-1126-4BB6-979C-151AAFBC7B9E}" type="sibTrans" cxnId="{A1F0C169-621F-4844-B6F2-616E7598251D}">
      <dgm:prSet/>
      <dgm:spPr/>
      <dgm:t>
        <a:bodyPr/>
        <a:lstStyle/>
        <a:p>
          <a:endParaRPr lang="en-US" sz="1400">
            <a:latin typeface="Sen"/>
          </a:endParaRPr>
        </a:p>
      </dgm:t>
    </dgm:pt>
    <dgm:pt modelId="{23388143-7E20-4D52-A7AF-A579766A4877}">
      <dgm:prSet phldrT="[Text]" custT="1"/>
      <dgm:spPr/>
      <dgm:t>
        <a:bodyPr/>
        <a:lstStyle/>
        <a:p>
          <a:r>
            <a:rPr lang="en-US" sz="2500" dirty="0" smtClean="0">
              <a:latin typeface="Arial" panose="020B0604020202020204" pitchFamily="34" charset="0"/>
              <a:cs typeface="Arial" panose="020B0604020202020204" pitchFamily="34" charset="0"/>
            </a:rPr>
            <a:t>-46%</a:t>
          </a:r>
          <a:endParaRPr lang="en-US" sz="2500" dirty="0">
            <a:latin typeface="Arial" panose="020B0604020202020204" pitchFamily="34" charset="0"/>
            <a:cs typeface="Arial" panose="020B0604020202020204" pitchFamily="34" charset="0"/>
          </a:endParaRPr>
        </a:p>
      </dgm:t>
    </dgm:pt>
    <dgm:pt modelId="{29686DD2-BD75-40C4-A6AE-F75DA969A2C7}" type="parTrans" cxnId="{ABEC314F-CE40-437C-A2E4-E2F7F244D5A5}">
      <dgm:prSet/>
      <dgm:spPr/>
      <dgm:t>
        <a:bodyPr/>
        <a:lstStyle/>
        <a:p>
          <a:endParaRPr lang="en-US" sz="1400">
            <a:latin typeface="Sen"/>
          </a:endParaRPr>
        </a:p>
      </dgm:t>
    </dgm:pt>
    <dgm:pt modelId="{C746AF5F-36D6-44D2-867A-5ACB2A25FAD2}" type="sibTrans" cxnId="{ABEC314F-CE40-437C-A2E4-E2F7F244D5A5}">
      <dgm:prSet/>
      <dgm:spPr/>
      <dgm:t>
        <a:bodyPr/>
        <a:lstStyle/>
        <a:p>
          <a:endParaRPr lang="en-US" sz="1400">
            <a:latin typeface="Sen"/>
          </a:endParaRPr>
        </a:p>
      </dgm:t>
    </dgm:pt>
    <dgm:pt modelId="{FFBA4C36-804E-47E6-9A6F-AD559552B6AB}">
      <dgm:prSet phldrT="[Text]" custT="1"/>
      <dgm:spPr/>
      <dgm:t>
        <a:bodyPr/>
        <a:lstStyle/>
        <a:p>
          <a:r>
            <a:rPr lang="en-US" sz="1470" b="1" dirty="0" smtClean="0">
              <a:effectLst/>
              <a:latin typeface="Aleo"/>
              <a:ea typeface="+mn-ea"/>
              <a:cs typeface="+mn-cs"/>
            </a:rPr>
            <a:t>inmate-on-inmate fights </a:t>
          </a:r>
          <a:endParaRPr lang="en-US" sz="1470" b="1" dirty="0">
            <a:latin typeface="Aleo"/>
          </a:endParaRPr>
        </a:p>
      </dgm:t>
    </dgm:pt>
    <dgm:pt modelId="{78390FD5-7FA3-4111-8F86-0F629F242D6E}" type="parTrans" cxnId="{971997C7-3F4D-4D8F-9959-67F8BE7B0481}">
      <dgm:prSet/>
      <dgm:spPr/>
      <dgm:t>
        <a:bodyPr/>
        <a:lstStyle/>
        <a:p>
          <a:endParaRPr lang="en-US" sz="1400">
            <a:latin typeface="Sen"/>
          </a:endParaRPr>
        </a:p>
      </dgm:t>
    </dgm:pt>
    <dgm:pt modelId="{4244CA22-5364-4630-8BE3-784EDA8E0334}" type="sibTrans" cxnId="{971997C7-3F4D-4D8F-9959-67F8BE7B0481}">
      <dgm:prSet/>
      <dgm:spPr/>
      <dgm:t>
        <a:bodyPr/>
        <a:lstStyle/>
        <a:p>
          <a:endParaRPr lang="en-US" sz="1400">
            <a:latin typeface="Sen"/>
          </a:endParaRPr>
        </a:p>
      </dgm:t>
    </dgm:pt>
    <dgm:pt modelId="{2451B375-1976-4948-A904-5CD912BCB641}" type="pres">
      <dgm:prSet presAssocID="{5A6BF088-A21D-495B-80C9-529006184010}" presName="Name0" presStyleCnt="0">
        <dgm:presLayoutVars>
          <dgm:chMax val="7"/>
          <dgm:chPref val="7"/>
          <dgm:dir/>
          <dgm:animLvl val="lvl"/>
        </dgm:presLayoutVars>
      </dgm:prSet>
      <dgm:spPr/>
      <dgm:t>
        <a:bodyPr/>
        <a:lstStyle/>
        <a:p>
          <a:endParaRPr lang="en-US"/>
        </a:p>
      </dgm:t>
    </dgm:pt>
    <dgm:pt modelId="{6EA09939-7EB6-42A2-93AE-A27377190612}" type="pres">
      <dgm:prSet presAssocID="{FB02D1E9-968A-4A80-9307-E5898B2EA877}" presName="Accent1" presStyleCnt="0"/>
      <dgm:spPr/>
    </dgm:pt>
    <dgm:pt modelId="{37BE6AC1-8B93-4935-8FFA-4F2227B7D768}" type="pres">
      <dgm:prSet presAssocID="{FB02D1E9-968A-4A80-9307-E5898B2EA877}" presName="Accent" presStyleLbl="node1" presStyleIdx="0" presStyleCnt="3" custLinFactNeighborX="-52893" custLinFactNeighborY="1302"/>
      <dgm:spPr/>
    </dgm:pt>
    <dgm:pt modelId="{9B4581F5-62E9-45A1-9ADF-233CD13A83C8}" type="pres">
      <dgm:prSet presAssocID="{FB02D1E9-968A-4A80-9307-E5898B2EA877}" presName="Child1" presStyleLbl="revTx" presStyleIdx="0" presStyleCnt="6" custScaleX="377333" custLinFactNeighborX="42576" custLinFactNeighborY="13230">
        <dgm:presLayoutVars>
          <dgm:chMax val="0"/>
          <dgm:chPref val="0"/>
          <dgm:bulletEnabled val="1"/>
        </dgm:presLayoutVars>
      </dgm:prSet>
      <dgm:spPr/>
      <dgm:t>
        <a:bodyPr/>
        <a:lstStyle/>
        <a:p>
          <a:endParaRPr lang="en-US"/>
        </a:p>
      </dgm:t>
    </dgm:pt>
    <dgm:pt modelId="{BA533016-4D17-4C5E-9526-DD65D3A286EC}" type="pres">
      <dgm:prSet presAssocID="{FB02D1E9-968A-4A80-9307-E5898B2EA877}" presName="Parent1" presStyleLbl="revTx" presStyleIdx="1" presStyleCnt="6" custLinFactNeighborX="-95186" custLinFactNeighborY="4689">
        <dgm:presLayoutVars>
          <dgm:chMax val="1"/>
          <dgm:chPref val="1"/>
          <dgm:bulletEnabled val="1"/>
        </dgm:presLayoutVars>
      </dgm:prSet>
      <dgm:spPr/>
      <dgm:t>
        <a:bodyPr/>
        <a:lstStyle/>
        <a:p>
          <a:endParaRPr lang="en-US"/>
        </a:p>
      </dgm:t>
    </dgm:pt>
    <dgm:pt modelId="{575001EA-A469-475C-9ACD-B7078DB26DC8}" type="pres">
      <dgm:prSet presAssocID="{E206477C-DC9F-4D9B-83C2-C758E9467B58}" presName="Accent2" presStyleCnt="0"/>
      <dgm:spPr/>
    </dgm:pt>
    <dgm:pt modelId="{49D4DDCD-6D64-4343-AA27-9B2AD97527CD}" type="pres">
      <dgm:prSet presAssocID="{E206477C-DC9F-4D9B-83C2-C758E9467B58}" presName="Accent" presStyleLbl="node1" presStyleIdx="1" presStyleCnt="3" custLinFactNeighborX="-52893" custLinFactNeighborY="1302"/>
      <dgm:spPr/>
    </dgm:pt>
    <dgm:pt modelId="{FE84CB82-24EF-41E5-886E-8716026AA064}" type="pres">
      <dgm:prSet presAssocID="{E206477C-DC9F-4D9B-83C2-C758E9467B58}" presName="Child2" presStyleLbl="revTx" presStyleIdx="2" presStyleCnt="6" custScaleX="395730" custLinFactNeighborX="98685" custLinFactNeighborY="10569">
        <dgm:presLayoutVars>
          <dgm:chMax val="0"/>
          <dgm:chPref val="0"/>
          <dgm:bulletEnabled val="1"/>
        </dgm:presLayoutVars>
      </dgm:prSet>
      <dgm:spPr/>
      <dgm:t>
        <a:bodyPr/>
        <a:lstStyle/>
        <a:p>
          <a:endParaRPr lang="en-US"/>
        </a:p>
      </dgm:t>
    </dgm:pt>
    <dgm:pt modelId="{BB3A00B7-59EB-4C74-A340-5B6D530E72F1}" type="pres">
      <dgm:prSet presAssocID="{E206477C-DC9F-4D9B-83C2-C758E9467B58}" presName="Parent2" presStyleLbl="revTx" presStyleIdx="3" presStyleCnt="6" custLinFactNeighborX="-95186" custLinFactNeighborY="4689">
        <dgm:presLayoutVars>
          <dgm:chMax val="1"/>
          <dgm:chPref val="1"/>
          <dgm:bulletEnabled val="1"/>
        </dgm:presLayoutVars>
      </dgm:prSet>
      <dgm:spPr/>
      <dgm:t>
        <a:bodyPr/>
        <a:lstStyle/>
        <a:p>
          <a:endParaRPr lang="en-US"/>
        </a:p>
      </dgm:t>
    </dgm:pt>
    <dgm:pt modelId="{2CC4AC95-7BBC-41F1-B703-6A4AD789CA7A}" type="pres">
      <dgm:prSet presAssocID="{23388143-7E20-4D52-A7AF-A579766A4877}" presName="Accent3" presStyleCnt="0"/>
      <dgm:spPr/>
    </dgm:pt>
    <dgm:pt modelId="{781007F8-27FB-4FAC-8EB8-557855E5D2A9}" type="pres">
      <dgm:prSet presAssocID="{23388143-7E20-4D52-A7AF-A579766A4877}" presName="Accent" presStyleLbl="node1" presStyleIdx="2" presStyleCnt="3" custLinFactNeighborX="-61564" custLinFactNeighborY="1515"/>
      <dgm:spPr/>
    </dgm:pt>
    <dgm:pt modelId="{4E40A93B-13EC-43E8-8F8B-8FFD5F7FDEC7}" type="pres">
      <dgm:prSet presAssocID="{23388143-7E20-4D52-A7AF-A579766A4877}" presName="Child3" presStyleLbl="revTx" presStyleIdx="4" presStyleCnt="6" custScaleX="405007" custLinFactNeighborX="57489" custLinFactNeighborY="-4011">
        <dgm:presLayoutVars>
          <dgm:chMax val="0"/>
          <dgm:chPref val="0"/>
          <dgm:bulletEnabled val="1"/>
        </dgm:presLayoutVars>
      </dgm:prSet>
      <dgm:spPr/>
      <dgm:t>
        <a:bodyPr/>
        <a:lstStyle/>
        <a:p>
          <a:endParaRPr lang="en-US"/>
        </a:p>
      </dgm:t>
    </dgm:pt>
    <dgm:pt modelId="{3E597022-0568-48D1-89E6-3FA60CE921AE}" type="pres">
      <dgm:prSet presAssocID="{23388143-7E20-4D52-A7AF-A579766A4877}" presName="Parent3" presStyleLbl="revTx" presStyleIdx="5" presStyleCnt="6" custLinFactNeighborX="-95186" custLinFactNeighborY="4689">
        <dgm:presLayoutVars>
          <dgm:chMax val="1"/>
          <dgm:chPref val="1"/>
          <dgm:bulletEnabled val="1"/>
        </dgm:presLayoutVars>
      </dgm:prSet>
      <dgm:spPr/>
      <dgm:t>
        <a:bodyPr/>
        <a:lstStyle/>
        <a:p>
          <a:endParaRPr lang="en-US"/>
        </a:p>
      </dgm:t>
    </dgm:pt>
  </dgm:ptLst>
  <dgm:cxnLst>
    <dgm:cxn modelId="{AD9AC661-D44D-4D47-9C63-0536AE0C351D}" srcId="{5A6BF088-A21D-495B-80C9-529006184010}" destId="{E206477C-DC9F-4D9B-83C2-C758E9467B58}" srcOrd="1" destOrd="0" parTransId="{A8CBC204-273A-4F93-9DFF-23E9B7A185FC}" sibTransId="{8714E072-C971-4FFF-A1B6-5D4249C5E64D}"/>
    <dgm:cxn modelId="{A5A3B086-BEBA-4B51-951B-BB12804AF019}" type="presOf" srcId="{E206477C-DC9F-4D9B-83C2-C758E9467B58}" destId="{BB3A00B7-59EB-4C74-A340-5B6D530E72F1}" srcOrd="0" destOrd="0" presId="urn:microsoft.com/office/officeart/2009/layout/CircleArrowProcess"/>
    <dgm:cxn modelId="{971997C7-3F4D-4D8F-9959-67F8BE7B0481}" srcId="{23388143-7E20-4D52-A7AF-A579766A4877}" destId="{FFBA4C36-804E-47E6-9A6F-AD559552B6AB}" srcOrd="0" destOrd="0" parTransId="{78390FD5-7FA3-4111-8F86-0F629F242D6E}" sibTransId="{4244CA22-5364-4630-8BE3-784EDA8E0334}"/>
    <dgm:cxn modelId="{A814072D-3BDD-4CAC-88B0-EC9FB3376719}" type="presOf" srcId="{5A6BF088-A21D-495B-80C9-529006184010}" destId="{2451B375-1976-4948-A904-5CD912BCB641}" srcOrd="0" destOrd="0" presId="urn:microsoft.com/office/officeart/2009/layout/CircleArrowProcess"/>
    <dgm:cxn modelId="{4567EB00-370E-45D2-A826-73DCDEFA1B68}" srcId="{FB02D1E9-968A-4A80-9307-E5898B2EA877}" destId="{C5918D58-D91C-44BF-A0DC-F899B7A0B7F4}" srcOrd="0" destOrd="0" parTransId="{CE35C03B-1146-4103-A4E1-39AC51305BF0}" sibTransId="{CDA3D4CF-6745-46B9-BC2B-F426BB4501A3}"/>
    <dgm:cxn modelId="{A1F0C169-621F-4844-B6F2-616E7598251D}" srcId="{E206477C-DC9F-4D9B-83C2-C758E9467B58}" destId="{09169E55-5473-4D8F-9957-03AD030B5695}" srcOrd="0" destOrd="0" parTransId="{49814782-0AD7-4A70-93B8-87D4BFE86D98}" sibTransId="{A629503E-1126-4BB6-979C-151AAFBC7B9E}"/>
    <dgm:cxn modelId="{FDF3BD09-74DE-4D8E-B7A2-0B20EAFB635D}" type="presOf" srcId="{23388143-7E20-4D52-A7AF-A579766A4877}" destId="{3E597022-0568-48D1-89E6-3FA60CE921AE}" srcOrd="0" destOrd="0" presId="urn:microsoft.com/office/officeart/2009/layout/CircleArrowProcess"/>
    <dgm:cxn modelId="{0DE0650E-9958-45D8-B0FB-75899D9BE159}" srcId="{5A6BF088-A21D-495B-80C9-529006184010}" destId="{FB02D1E9-968A-4A80-9307-E5898B2EA877}" srcOrd="0" destOrd="0" parTransId="{40658CE2-3865-4D93-AE1C-C782FD29E72F}" sibTransId="{B1316E16-5110-44C7-BB2D-8E8711C6A029}"/>
    <dgm:cxn modelId="{301DB4DA-2E48-49EB-9737-019DBB4050D8}" type="presOf" srcId="{C5918D58-D91C-44BF-A0DC-F899B7A0B7F4}" destId="{9B4581F5-62E9-45A1-9ADF-233CD13A83C8}" srcOrd="0" destOrd="0" presId="urn:microsoft.com/office/officeart/2009/layout/CircleArrowProcess"/>
    <dgm:cxn modelId="{49CA162E-D412-4A06-B204-A9559B4DABFC}" type="presOf" srcId="{09169E55-5473-4D8F-9957-03AD030B5695}" destId="{FE84CB82-24EF-41E5-886E-8716026AA064}" srcOrd="0" destOrd="0" presId="urn:microsoft.com/office/officeart/2009/layout/CircleArrowProcess"/>
    <dgm:cxn modelId="{ABEC314F-CE40-437C-A2E4-E2F7F244D5A5}" srcId="{5A6BF088-A21D-495B-80C9-529006184010}" destId="{23388143-7E20-4D52-A7AF-A579766A4877}" srcOrd="2" destOrd="0" parTransId="{29686DD2-BD75-40C4-A6AE-F75DA969A2C7}" sibTransId="{C746AF5F-36D6-44D2-867A-5ACB2A25FAD2}"/>
    <dgm:cxn modelId="{BFBADAC7-F8EC-4BD7-9A89-9C6759272F7E}" type="presOf" srcId="{FB02D1E9-968A-4A80-9307-E5898B2EA877}" destId="{BA533016-4D17-4C5E-9526-DD65D3A286EC}" srcOrd="0" destOrd="0" presId="urn:microsoft.com/office/officeart/2009/layout/CircleArrowProcess"/>
    <dgm:cxn modelId="{550DC7D1-2312-4D32-9686-636A406F99CE}" type="presOf" srcId="{FFBA4C36-804E-47E6-9A6F-AD559552B6AB}" destId="{4E40A93B-13EC-43E8-8F8B-8FFD5F7FDEC7}" srcOrd="0" destOrd="0" presId="urn:microsoft.com/office/officeart/2009/layout/CircleArrowProcess"/>
    <dgm:cxn modelId="{640E2037-3C0F-4D70-AE3A-7A0E90154D8D}" type="presParOf" srcId="{2451B375-1976-4948-A904-5CD912BCB641}" destId="{6EA09939-7EB6-42A2-93AE-A27377190612}" srcOrd="0" destOrd="0" presId="urn:microsoft.com/office/officeart/2009/layout/CircleArrowProcess"/>
    <dgm:cxn modelId="{96D88802-300D-41C6-B7BC-D36D03AF892D}" type="presParOf" srcId="{6EA09939-7EB6-42A2-93AE-A27377190612}" destId="{37BE6AC1-8B93-4935-8FFA-4F2227B7D768}" srcOrd="0" destOrd="0" presId="urn:microsoft.com/office/officeart/2009/layout/CircleArrowProcess"/>
    <dgm:cxn modelId="{FE151128-A4DD-4C5B-A509-077D036A5B5F}" type="presParOf" srcId="{2451B375-1976-4948-A904-5CD912BCB641}" destId="{9B4581F5-62E9-45A1-9ADF-233CD13A83C8}" srcOrd="1" destOrd="0" presId="urn:microsoft.com/office/officeart/2009/layout/CircleArrowProcess"/>
    <dgm:cxn modelId="{9CE19A5D-894C-4AA8-ABF2-4D24BA0EA323}" type="presParOf" srcId="{2451B375-1976-4948-A904-5CD912BCB641}" destId="{BA533016-4D17-4C5E-9526-DD65D3A286EC}" srcOrd="2" destOrd="0" presId="urn:microsoft.com/office/officeart/2009/layout/CircleArrowProcess"/>
    <dgm:cxn modelId="{8D993D5C-7C1F-45C1-910E-6FB3174A8BCE}" type="presParOf" srcId="{2451B375-1976-4948-A904-5CD912BCB641}" destId="{575001EA-A469-475C-9ACD-B7078DB26DC8}" srcOrd="3" destOrd="0" presId="urn:microsoft.com/office/officeart/2009/layout/CircleArrowProcess"/>
    <dgm:cxn modelId="{6533DEAF-A647-4088-88C3-0131061DDD96}" type="presParOf" srcId="{575001EA-A469-475C-9ACD-B7078DB26DC8}" destId="{49D4DDCD-6D64-4343-AA27-9B2AD97527CD}" srcOrd="0" destOrd="0" presId="urn:microsoft.com/office/officeart/2009/layout/CircleArrowProcess"/>
    <dgm:cxn modelId="{2AC73D68-175F-4C12-91FA-18D6EC41A19B}" type="presParOf" srcId="{2451B375-1976-4948-A904-5CD912BCB641}" destId="{FE84CB82-24EF-41E5-886E-8716026AA064}" srcOrd="4" destOrd="0" presId="urn:microsoft.com/office/officeart/2009/layout/CircleArrowProcess"/>
    <dgm:cxn modelId="{48674ECE-EE8D-4D93-A735-1515E167932B}" type="presParOf" srcId="{2451B375-1976-4948-A904-5CD912BCB641}" destId="{BB3A00B7-59EB-4C74-A340-5B6D530E72F1}" srcOrd="5" destOrd="0" presId="urn:microsoft.com/office/officeart/2009/layout/CircleArrowProcess"/>
    <dgm:cxn modelId="{FA2BA3F0-FF5A-487F-A7A9-3767BB06BDA6}" type="presParOf" srcId="{2451B375-1976-4948-A904-5CD912BCB641}" destId="{2CC4AC95-7BBC-41F1-B703-6A4AD789CA7A}" srcOrd="6" destOrd="0" presId="urn:microsoft.com/office/officeart/2009/layout/CircleArrowProcess"/>
    <dgm:cxn modelId="{B84A0A6D-7A69-45CF-9CA8-E73B657742C7}" type="presParOf" srcId="{2CC4AC95-7BBC-41F1-B703-6A4AD789CA7A}" destId="{781007F8-27FB-4FAC-8EB8-557855E5D2A9}" srcOrd="0" destOrd="0" presId="urn:microsoft.com/office/officeart/2009/layout/CircleArrowProcess"/>
    <dgm:cxn modelId="{8253539E-E323-4293-8111-301241F6815F}" type="presParOf" srcId="{2451B375-1976-4948-A904-5CD912BCB641}" destId="{4E40A93B-13EC-43E8-8F8B-8FFD5F7FDEC7}" srcOrd="7" destOrd="0" presId="urn:microsoft.com/office/officeart/2009/layout/CircleArrowProcess"/>
    <dgm:cxn modelId="{0BED287D-77AD-47F1-BE04-ED2FE1FE5BAE}" type="presParOf" srcId="{2451B375-1976-4948-A904-5CD912BCB641}" destId="{3E597022-0568-48D1-89E6-3FA60CE921AE}" srcOrd="8"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E6AC1-8B93-4935-8FFA-4F2227B7D768}">
      <dsp:nvSpPr>
        <dsp:cNvPr id="0" name=""/>
        <dsp:cNvSpPr/>
      </dsp:nvSpPr>
      <dsp:spPr>
        <a:xfrm>
          <a:off x="189779" y="23145"/>
          <a:ext cx="1777446" cy="177771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581F5-62E9-45A1-9ADF-233CD13A83C8}">
      <dsp:nvSpPr>
        <dsp:cNvPr id="0" name=""/>
        <dsp:cNvSpPr/>
      </dsp:nvSpPr>
      <dsp:spPr>
        <a:xfrm>
          <a:off x="1882929" y="624013"/>
          <a:ext cx="4024134" cy="7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53415">
            <a:lnSpc>
              <a:spcPct val="90000"/>
            </a:lnSpc>
            <a:spcBef>
              <a:spcPct val="0"/>
            </a:spcBef>
            <a:spcAft>
              <a:spcPct val="15000"/>
            </a:spcAft>
            <a:buChar char="••"/>
          </a:pPr>
          <a:r>
            <a:rPr lang="en-US" sz="1470" b="1" kern="1200" dirty="0" smtClean="0">
              <a:effectLst/>
              <a:latin typeface="Aleo"/>
              <a:ea typeface="+mn-ea"/>
              <a:cs typeface="+mn-cs"/>
            </a:rPr>
            <a:t>inmate-on-staff assaults </a:t>
          </a:r>
          <a:endParaRPr lang="en-US" sz="1470" b="1" kern="1200" dirty="0">
            <a:latin typeface="Aleo"/>
          </a:endParaRPr>
        </a:p>
      </dsp:txBody>
      <dsp:txXfrm>
        <a:off x="1882929" y="624013"/>
        <a:ext cx="4024134" cy="711234"/>
      </dsp:txXfrm>
    </dsp:sp>
    <dsp:sp modelId="{BA533016-4D17-4C5E-9526-DD65D3A286EC}">
      <dsp:nvSpPr>
        <dsp:cNvPr id="0" name=""/>
        <dsp:cNvSpPr/>
      </dsp:nvSpPr>
      <dsp:spPr>
        <a:xfrm>
          <a:off x="582652" y="664960"/>
          <a:ext cx="987692" cy="49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-62%</a:t>
          </a:r>
          <a:endParaRPr lang="en-US" sz="2500" kern="1200" dirty="0">
            <a:latin typeface="Arial" panose="020B0604020202020204" pitchFamily="34" charset="0"/>
            <a:cs typeface="Arial" panose="020B0604020202020204" pitchFamily="34" charset="0"/>
          </a:endParaRPr>
        </a:p>
      </dsp:txBody>
      <dsp:txXfrm>
        <a:off x="582652" y="664960"/>
        <a:ext cx="987692" cy="493728"/>
      </dsp:txXfrm>
    </dsp:sp>
    <dsp:sp modelId="{49D4DDCD-6D64-4343-AA27-9B2AD97527CD}">
      <dsp:nvSpPr>
        <dsp:cNvPr id="0" name=""/>
        <dsp:cNvSpPr/>
      </dsp:nvSpPr>
      <dsp:spPr>
        <a:xfrm>
          <a:off x="-303900" y="1044576"/>
          <a:ext cx="1777446" cy="177771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84CB82-24EF-41E5-886E-8716026AA064}">
      <dsp:nvSpPr>
        <dsp:cNvPr id="0" name=""/>
        <dsp:cNvSpPr/>
      </dsp:nvSpPr>
      <dsp:spPr>
        <a:xfrm>
          <a:off x="1889201" y="1632426"/>
          <a:ext cx="4220332" cy="7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53415">
            <a:lnSpc>
              <a:spcPct val="90000"/>
            </a:lnSpc>
            <a:spcBef>
              <a:spcPct val="0"/>
            </a:spcBef>
            <a:spcAft>
              <a:spcPct val="15000"/>
            </a:spcAft>
            <a:buChar char="••"/>
          </a:pPr>
          <a:r>
            <a:rPr lang="en-US" sz="1470" b="1" kern="1200" dirty="0" smtClean="0">
              <a:effectLst/>
              <a:latin typeface="Aleo"/>
              <a:ea typeface="+mn-ea"/>
              <a:cs typeface="+mn-cs"/>
            </a:rPr>
            <a:t>inmate-on-inmate assaults </a:t>
          </a:r>
          <a:endParaRPr lang="en-US" sz="1470" b="1" kern="1200" dirty="0">
            <a:latin typeface="Aleo"/>
          </a:endParaRPr>
        </a:p>
      </dsp:txBody>
      <dsp:txXfrm>
        <a:off x="1889201" y="1632426"/>
        <a:ext cx="4220332" cy="711234"/>
      </dsp:txXfrm>
    </dsp:sp>
    <dsp:sp modelId="{BB3A00B7-59EB-4C74-A340-5B6D530E72F1}">
      <dsp:nvSpPr>
        <dsp:cNvPr id="0" name=""/>
        <dsp:cNvSpPr/>
      </dsp:nvSpPr>
      <dsp:spPr>
        <a:xfrm>
          <a:off x="90976" y="1692299"/>
          <a:ext cx="987692" cy="49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-54%</a:t>
          </a:r>
          <a:endParaRPr lang="en-US" sz="2500" kern="1200" dirty="0">
            <a:latin typeface="Arial" panose="020B0604020202020204" pitchFamily="34" charset="0"/>
            <a:cs typeface="Arial" panose="020B0604020202020204" pitchFamily="34" charset="0"/>
          </a:endParaRPr>
        </a:p>
      </dsp:txBody>
      <dsp:txXfrm>
        <a:off x="90976" y="1692299"/>
        <a:ext cx="987692" cy="493728"/>
      </dsp:txXfrm>
    </dsp:sp>
    <dsp:sp modelId="{781007F8-27FB-4FAC-8EB8-557855E5D2A9}">
      <dsp:nvSpPr>
        <dsp:cNvPr id="0" name=""/>
        <dsp:cNvSpPr/>
      </dsp:nvSpPr>
      <dsp:spPr>
        <a:xfrm>
          <a:off x="316286" y="2188237"/>
          <a:ext cx="1527101" cy="1527713"/>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0A93B-13EC-43E8-8F8B-8FFD5F7FDEC7}">
      <dsp:nvSpPr>
        <dsp:cNvPr id="0" name=""/>
        <dsp:cNvSpPr/>
      </dsp:nvSpPr>
      <dsp:spPr>
        <a:xfrm>
          <a:off x="1894405" y="2555698"/>
          <a:ext cx="4319269" cy="7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53415">
            <a:lnSpc>
              <a:spcPct val="90000"/>
            </a:lnSpc>
            <a:spcBef>
              <a:spcPct val="0"/>
            </a:spcBef>
            <a:spcAft>
              <a:spcPct val="15000"/>
            </a:spcAft>
            <a:buChar char="••"/>
          </a:pPr>
          <a:r>
            <a:rPr lang="en-US" sz="1470" b="1" kern="1200" dirty="0" smtClean="0">
              <a:effectLst/>
              <a:latin typeface="Aleo"/>
              <a:ea typeface="+mn-ea"/>
              <a:cs typeface="+mn-cs"/>
            </a:rPr>
            <a:t>inmate-on-inmate fights </a:t>
          </a:r>
          <a:endParaRPr lang="en-US" sz="1470" b="1" kern="1200" dirty="0">
            <a:latin typeface="Aleo"/>
          </a:endParaRPr>
        </a:p>
      </dsp:txBody>
      <dsp:txXfrm>
        <a:off x="1894405" y="2555698"/>
        <a:ext cx="4319269" cy="711234"/>
      </dsp:txXfrm>
    </dsp:sp>
    <dsp:sp modelId="{3E597022-0568-48D1-89E6-3FA60CE921AE}">
      <dsp:nvSpPr>
        <dsp:cNvPr id="0" name=""/>
        <dsp:cNvSpPr/>
      </dsp:nvSpPr>
      <dsp:spPr>
        <a:xfrm>
          <a:off x="584989" y="2721114"/>
          <a:ext cx="987692" cy="49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latin typeface="Arial" panose="020B0604020202020204" pitchFamily="34" charset="0"/>
              <a:cs typeface="Arial" panose="020B0604020202020204" pitchFamily="34" charset="0"/>
            </a:rPr>
            <a:t>-46%</a:t>
          </a:r>
          <a:endParaRPr lang="en-US" sz="2500" kern="1200" dirty="0">
            <a:latin typeface="Arial" panose="020B0604020202020204" pitchFamily="34" charset="0"/>
            <a:cs typeface="Arial" panose="020B0604020202020204" pitchFamily="34" charset="0"/>
          </a:endParaRPr>
        </a:p>
      </dsp:txBody>
      <dsp:txXfrm>
        <a:off x="584989" y="2721114"/>
        <a:ext cx="987692" cy="49372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1A10C-D8E2-4EC7-9307-04E2278F5268}" type="datetimeFigureOut">
              <a:rPr lang="en-US" smtClean="0"/>
              <a:t>6/15/2016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8504C-2C71-4B2D-AE44-F4ABE77C6D55}" type="slidenum">
              <a:rPr lang="en-US" smtClean="0"/>
              <a:t>‹#›</a:t>
            </a:fld>
            <a:endParaRPr lang="en-US"/>
          </a:p>
        </p:txBody>
      </p:sp>
    </p:spTree>
    <p:extLst>
      <p:ext uri="{BB962C8B-B14F-4D97-AF65-F5344CB8AC3E}">
        <p14:creationId xmlns:p14="http://schemas.microsoft.com/office/powerpoint/2010/main" val="215476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a:t>
            </a:fld>
            <a:endParaRPr lang="en-US"/>
          </a:p>
        </p:txBody>
      </p:sp>
    </p:spTree>
    <p:extLst>
      <p:ext uri="{BB962C8B-B14F-4D97-AF65-F5344CB8AC3E}">
        <p14:creationId xmlns:p14="http://schemas.microsoft.com/office/powerpoint/2010/main" val="41271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11</a:t>
            </a:fld>
            <a:endParaRPr lang="en-US"/>
          </a:p>
        </p:txBody>
      </p:sp>
    </p:spTree>
    <p:extLst>
      <p:ext uri="{BB962C8B-B14F-4D97-AF65-F5344CB8AC3E}">
        <p14:creationId xmlns:p14="http://schemas.microsoft.com/office/powerpoint/2010/main" val="3171668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12</a:t>
            </a:fld>
            <a:endParaRPr lang="en-US"/>
          </a:p>
        </p:txBody>
      </p:sp>
    </p:spTree>
    <p:extLst>
      <p:ext uri="{BB962C8B-B14F-4D97-AF65-F5344CB8AC3E}">
        <p14:creationId xmlns:p14="http://schemas.microsoft.com/office/powerpoint/2010/main" val="340680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13</a:t>
            </a:fld>
            <a:endParaRPr lang="en-US"/>
          </a:p>
        </p:txBody>
      </p:sp>
    </p:spTree>
    <p:extLst>
      <p:ext uri="{BB962C8B-B14F-4D97-AF65-F5344CB8AC3E}">
        <p14:creationId xmlns:p14="http://schemas.microsoft.com/office/powerpoint/2010/main" val="114339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14</a:t>
            </a:fld>
            <a:endParaRPr lang="en-US"/>
          </a:p>
        </p:txBody>
      </p:sp>
    </p:spTree>
    <p:extLst>
      <p:ext uri="{BB962C8B-B14F-4D97-AF65-F5344CB8AC3E}">
        <p14:creationId xmlns:p14="http://schemas.microsoft.com/office/powerpoint/2010/main" val="9757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15</a:t>
            </a:fld>
            <a:endParaRPr lang="en-US"/>
          </a:p>
        </p:txBody>
      </p:sp>
    </p:spTree>
    <p:extLst>
      <p:ext uri="{BB962C8B-B14F-4D97-AF65-F5344CB8AC3E}">
        <p14:creationId xmlns:p14="http://schemas.microsoft.com/office/powerpoint/2010/main" val="202819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16</a:t>
            </a:fld>
            <a:endParaRPr lang="en-US"/>
          </a:p>
        </p:txBody>
      </p:sp>
    </p:spTree>
    <p:extLst>
      <p:ext uri="{BB962C8B-B14F-4D97-AF65-F5344CB8AC3E}">
        <p14:creationId xmlns:p14="http://schemas.microsoft.com/office/powerpoint/2010/main" val="1209833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17</a:t>
            </a:fld>
            <a:endParaRPr lang="en-US"/>
          </a:p>
        </p:txBody>
      </p:sp>
    </p:spTree>
    <p:extLst>
      <p:ext uri="{BB962C8B-B14F-4D97-AF65-F5344CB8AC3E}">
        <p14:creationId xmlns:p14="http://schemas.microsoft.com/office/powerpoint/2010/main" val="2293092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18</a:t>
            </a:fld>
            <a:endParaRPr lang="en-US"/>
          </a:p>
        </p:txBody>
      </p:sp>
    </p:spTree>
    <p:extLst>
      <p:ext uri="{BB962C8B-B14F-4D97-AF65-F5344CB8AC3E}">
        <p14:creationId xmlns:p14="http://schemas.microsoft.com/office/powerpoint/2010/main" val="4161690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19</a:t>
            </a:fld>
            <a:endParaRPr lang="en-US"/>
          </a:p>
        </p:txBody>
      </p:sp>
    </p:spTree>
    <p:extLst>
      <p:ext uri="{BB962C8B-B14F-4D97-AF65-F5344CB8AC3E}">
        <p14:creationId xmlns:p14="http://schemas.microsoft.com/office/powerpoint/2010/main" val="214414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21</a:t>
            </a:fld>
            <a:endParaRPr lang="en-US"/>
          </a:p>
        </p:txBody>
      </p:sp>
    </p:spTree>
    <p:extLst>
      <p:ext uri="{BB962C8B-B14F-4D97-AF65-F5344CB8AC3E}">
        <p14:creationId xmlns:p14="http://schemas.microsoft.com/office/powerpoint/2010/main" val="305055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a:t>
            </a:fld>
            <a:endParaRPr lang="en-US"/>
          </a:p>
        </p:txBody>
      </p:sp>
    </p:spTree>
    <p:extLst>
      <p:ext uri="{BB962C8B-B14F-4D97-AF65-F5344CB8AC3E}">
        <p14:creationId xmlns:p14="http://schemas.microsoft.com/office/powerpoint/2010/main" val="2684509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22</a:t>
            </a:fld>
            <a:endParaRPr lang="en-US"/>
          </a:p>
        </p:txBody>
      </p:sp>
    </p:spTree>
    <p:extLst>
      <p:ext uri="{BB962C8B-B14F-4D97-AF65-F5344CB8AC3E}">
        <p14:creationId xmlns:p14="http://schemas.microsoft.com/office/powerpoint/2010/main" val="1520447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23</a:t>
            </a:fld>
            <a:endParaRPr lang="en-US"/>
          </a:p>
        </p:txBody>
      </p:sp>
    </p:spTree>
    <p:extLst>
      <p:ext uri="{BB962C8B-B14F-4D97-AF65-F5344CB8AC3E}">
        <p14:creationId xmlns:p14="http://schemas.microsoft.com/office/powerpoint/2010/main" val="105121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24</a:t>
            </a:fld>
            <a:endParaRPr lang="en-US"/>
          </a:p>
        </p:txBody>
      </p:sp>
    </p:spTree>
    <p:extLst>
      <p:ext uri="{BB962C8B-B14F-4D97-AF65-F5344CB8AC3E}">
        <p14:creationId xmlns:p14="http://schemas.microsoft.com/office/powerpoint/2010/main" val="255226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25</a:t>
            </a:fld>
            <a:endParaRPr lang="en-US"/>
          </a:p>
        </p:txBody>
      </p:sp>
    </p:spTree>
    <p:extLst>
      <p:ext uri="{BB962C8B-B14F-4D97-AF65-F5344CB8AC3E}">
        <p14:creationId xmlns:p14="http://schemas.microsoft.com/office/powerpoint/2010/main" val="1296928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26</a:t>
            </a:fld>
            <a:endParaRPr lang="en-US"/>
          </a:p>
        </p:txBody>
      </p:sp>
    </p:spTree>
    <p:extLst>
      <p:ext uri="{BB962C8B-B14F-4D97-AF65-F5344CB8AC3E}">
        <p14:creationId xmlns:p14="http://schemas.microsoft.com/office/powerpoint/2010/main" val="3230335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27</a:t>
            </a:fld>
            <a:endParaRPr lang="en-US"/>
          </a:p>
        </p:txBody>
      </p:sp>
    </p:spTree>
    <p:extLst>
      <p:ext uri="{BB962C8B-B14F-4D97-AF65-F5344CB8AC3E}">
        <p14:creationId xmlns:p14="http://schemas.microsoft.com/office/powerpoint/2010/main" val="4237654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28</a:t>
            </a:fld>
            <a:endParaRPr lang="en-US"/>
          </a:p>
        </p:txBody>
      </p:sp>
    </p:spTree>
    <p:extLst>
      <p:ext uri="{BB962C8B-B14F-4D97-AF65-F5344CB8AC3E}">
        <p14:creationId xmlns:p14="http://schemas.microsoft.com/office/powerpoint/2010/main" val="1321402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29</a:t>
            </a:fld>
            <a:endParaRPr lang="en-US"/>
          </a:p>
        </p:txBody>
      </p:sp>
    </p:spTree>
    <p:extLst>
      <p:ext uri="{BB962C8B-B14F-4D97-AF65-F5344CB8AC3E}">
        <p14:creationId xmlns:p14="http://schemas.microsoft.com/office/powerpoint/2010/main" val="424555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3</a:t>
            </a:fld>
            <a:endParaRPr lang="en-US"/>
          </a:p>
        </p:txBody>
      </p:sp>
    </p:spTree>
    <p:extLst>
      <p:ext uri="{BB962C8B-B14F-4D97-AF65-F5344CB8AC3E}">
        <p14:creationId xmlns:p14="http://schemas.microsoft.com/office/powerpoint/2010/main" val="2636183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4</a:t>
            </a:fld>
            <a:endParaRPr lang="en-US"/>
          </a:p>
        </p:txBody>
      </p:sp>
    </p:spTree>
    <p:extLst>
      <p:ext uri="{BB962C8B-B14F-4D97-AF65-F5344CB8AC3E}">
        <p14:creationId xmlns:p14="http://schemas.microsoft.com/office/powerpoint/2010/main" val="87201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5</a:t>
            </a:fld>
            <a:endParaRPr lang="en-US"/>
          </a:p>
        </p:txBody>
      </p:sp>
    </p:spTree>
    <p:extLst>
      <p:ext uri="{BB962C8B-B14F-4D97-AF65-F5344CB8AC3E}">
        <p14:creationId xmlns:p14="http://schemas.microsoft.com/office/powerpoint/2010/main" val="228551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6</a:t>
            </a:fld>
            <a:endParaRPr lang="en-US"/>
          </a:p>
        </p:txBody>
      </p:sp>
    </p:spTree>
    <p:extLst>
      <p:ext uri="{BB962C8B-B14F-4D97-AF65-F5344CB8AC3E}">
        <p14:creationId xmlns:p14="http://schemas.microsoft.com/office/powerpoint/2010/main" val="961492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F8504C-2C71-4B2D-AE44-F4ABE77C6D55}" type="slidenum">
              <a:rPr lang="en-US" smtClean="0"/>
              <a:t>7</a:t>
            </a:fld>
            <a:endParaRPr lang="en-US"/>
          </a:p>
        </p:txBody>
      </p:sp>
    </p:spTree>
    <p:extLst>
      <p:ext uri="{BB962C8B-B14F-4D97-AF65-F5344CB8AC3E}">
        <p14:creationId xmlns:p14="http://schemas.microsoft.com/office/powerpoint/2010/main" val="378302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8</a:t>
            </a:fld>
            <a:endParaRPr lang="en-US"/>
          </a:p>
        </p:txBody>
      </p:sp>
    </p:spTree>
    <p:extLst>
      <p:ext uri="{BB962C8B-B14F-4D97-AF65-F5344CB8AC3E}">
        <p14:creationId xmlns:p14="http://schemas.microsoft.com/office/powerpoint/2010/main" val="2328118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9</a:t>
            </a:fld>
            <a:endParaRPr lang="en-US"/>
          </a:p>
        </p:txBody>
      </p:sp>
    </p:spTree>
    <p:extLst>
      <p:ext uri="{BB962C8B-B14F-4D97-AF65-F5344CB8AC3E}">
        <p14:creationId xmlns:p14="http://schemas.microsoft.com/office/powerpoint/2010/main" val="27599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49" name="Picture Placeholder 348"/>
          <p:cNvSpPr>
            <a:spLocks noGrp="1"/>
          </p:cNvSpPr>
          <p:nvPr>
            <p:ph type="pic" sz="quarter" idx="10"/>
          </p:nvPr>
        </p:nvSpPr>
        <p:spPr>
          <a:xfrm>
            <a:off x="0" y="0"/>
            <a:ext cx="12192000" cy="68580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5741101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2192000" cy="1002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sz="quarter" idx="10"/>
          </p:nvPr>
        </p:nvSpPr>
        <p:spPr>
          <a:xfrm>
            <a:off x="0" y="100208"/>
            <a:ext cx="12192000" cy="4281292"/>
          </a:xfrm>
          <a:prstGeom prst="rect">
            <a:avLst/>
          </a:prstGeom>
        </p:spPr>
        <p:txBody>
          <a:bodyPr/>
          <a:lstStyle>
            <a:lvl1pPr marL="0" indent="0" algn="ctr">
              <a:buNone/>
              <a:defRPr sz="1600"/>
            </a:lvl1pPr>
          </a:lstStyle>
          <a:p>
            <a:endParaRPr lang="en-US" dirty="0"/>
          </a:p>
        </p:txBody>
      </p:sp>
    </p:spTree>
    <p:extLst>
      <p:ext uri="{BB962C8B-B14F-4D97-AF65-F5344CB8AC3E}">
        <p14:creationId xmlns:p14="http://schemas.microsoft.com/office/powerpoint/2010/main" val="3817523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p:cNvSpPr/>
          <p:nvPr userDrawn="1"/>
        </p:nvSpPr>
        <p:spPr>
          <a:xfrm>
            <a:off x="0" y="25400"/>
            <a:ext cx="12192000" cy="401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00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sz="quarter" idx="10"/>
          </p:nvPr>
        </p:nvSpPr>
        <p:spPr>
          <a:xfrm>
            <a:off x="0" y="100208"/>
            <a:ext cx="12192000" cy="3925692"/>
          </a:xfrm>
          <a:prstGeom prst="rect">
            <a:avLst/>
          </a:prstGeom>
        </p:spPr>
        <p:txBody>
          <a:bodyPr/>
          <a:lstStyle>
            <a:lvl1pPr marL="0" indent="0" algn="ctr">
              <a:buNone/>
              <a:defRPr sz="1600"/>
            </a:lvl1pPr>
          </a:lstStyle>
          <a:p>
            <a:endParaRPr lang="en-US" dirty="0"/>
          </a:p>
        </p:txBody>
      </p:sp>
      <p:sp>
        <p:nvSpPr>
          <p:cNvPr id="7" name="Text Placeholder 6"/>
          <p:cNvSpPr>
            <a:spLocks noGrp="1"/>
          </p:cNvSpPr>
          <p:nvPr>
            <p:ph type="body" sz="quarter" idx="11" hasCustomPrompt="1"/>
          </p:nvPr>
        </p:nvSpPr>
        <p:spPr>
          <a:xfrm>
            <a:off x="949325" y="3708400"/>
            <a:ext cx="10293350" cy="3340100"/>
          </a:xfrm>
          <a:prstGeom prst="roundRect">
            <a:avLst>
              <a:gd name="adj" fmla="val 4829"/>
            </a:avLst>
          </a:prstGeom>
          <a:solidFill>
            <a:schemeClr val="bg1">
              <a:lumMod val="95000"/>
            </a:schemeClr>
          </a:solidFill>
        </p:spPr>
        <p:txBody>
          <a:bodyPr/>
          <a:lstStyle>
            <a:lvl1pPr marL="0" indent="0">
              <a:buNone/>
              <a:defRPr sz="100">
                <a:solidFill>
                  <a:schemeClr val="bg1"/>
                </a:solidFill>
              </a:defRPr>
            </a:lvl1pPr>
          </a:lstStyle>
          <a:p>
            <a:pPr lvl="0"/>
            <a:r>
              <a:rPr lang="en-US" dirty="0" smtClean="0"/>
              <a:t>.</a:t>
            </a:r>
            <a:endParaRPr lang="en-US" dirty="0"/>
          </a:p>
        </p:txBody>
      </p:sp>
      <p:sp>
        <p:nvSpPr>
          <p:cNvPr id="8" name="Picture Placeholder 2"/>
          <p:cNvSpPr>
            <a:spLocks noGrp="1"/>
          </p:cNvSpPr>
          <p:nvPr>
            <p:ph type="pic" sz="quarter" idx="12"/>
          </p:nvPr>
        </p:nvSpPr>
        <p:spPr>
          <a:xfrm>
            <a:off x="1333500" y="4328038"/>
            <a:ext cx="1816100" cy="1463040"/>
          </a:xfrm>
          <a:prstGeom prst="rect">
            <a:avLst/>
          </a:prstGeom>
        </p:spPr>
        <p:txBody>
          <a:bodyPr/>
          <a:lstStyle>
            <a:lvl1pPr marL="0" indent="0" algn="ctr">
              <a:buNone/>
              <a:defRPr sz="1600"/>
            </a:lvl1pPr>
          </a:lstStyle>
          <a:p>
            <a:endParaRPr lang="en-US" dirty="0"/>
          </a:p>
        </p:txBody>
      </p:sp>
      <p:sp>
        <p:nvSpPr>
          <p:cNvPr id="9" name="Picture Placeholder 2"/>
          <p:cNvSpPr>
            <a:spLocks noGrp="1"/>
          </p:cNvSpPr>
          <p:nvPr>
            <p:ph type="pic" sz="quarter" idx="13"/>
          </p:nvPr>
        </p:nvSpPr>
        <p:spPr>
          <a:xfrm>
            <a:off x="3902604" y="4328038"/>
            <a:ext cx="1816100" cy="1463040"/>
          </a:xfrm>
          <a:prstGeom prst="rect">
            <a:avLst/>
          </a:prstGeom>
        </p:spPr>
        <p:txBody>
          <a:bodyPr/>
          <a:lstStyle>
            <a:lvl1pPr marL="0" indent="0" algn="ctr">
              <a:buNone/>
              <a:defRPr sz="1600"/>
            </a:lvl1pPr>
          </a:lstStyle>
          <a:p>
            <a:endParaRPr lang="en-US" dirty="0"/>
          </a:p>
        </p:txBody>
      </p:sp>
      <p:sp>
        <p:nvSpPr>
          <p:cNvPr id="11" name="Picture Placeholder 2"/>
          <p:cNvSpPr>
            <a:spLocks noGrp="1"/>
          </p:cNvSpPr>
          <p:nvPr>
            <p:ph type="pic" sz="quarter" idx="15"/>
          </p:nvPr>
        </p:nvSpPr>
        <p:spPr>
          <a:xfrm>
            <a:off x="6471708" y="4328038"/>
            <a:ext cx="1816100" cy="1463040"/>
          </a:xfrm>
          <a:prstGeom prst="rect">
            <a:avLst/>
          </a:prstGeom>
        </p:spPr>
        <p:txBody>
          <a:bodyPr/>
          <a:lstStyle>
            <a:lvl1pPr marL="0" indent="0" algn="ctr">
              <a:buNone/>
              <a:defRPr sz="1600"/>
            </a:lvl1pPr>
          </a:lstStyle>
          <a:p>
            <a:endParaRPr lang="en-US" dirty="0"/>
          </a:p>
        </p:txBody>
      </p:sp>
      <p:sp>
        <p:nvSpPr>
          <p:cNvPr id="12" name="Picture Placeholder 2"/>
          <p:cNvSpPr>
            <a:spLocks noGrp="1"/>
          </p:cNvSpPr>
          <p:nvPr>
            <p:ph type="pic" sz="quarter" idx="16"/>
          </p:nvPr>
        </p:nvSpPr>
        <p:spPr>
          <a:xfrm>
            <a:off x="9040813" y="4328038"/>
            <a:ext cx="1816100" cy="1463040"/>
          </a:xfrm>
          <a:prstGeom prst="rect">
            <a:avLst/>
          </a:prstGeom>
        </p:spPr>
        <p:txBody>
          <a:bodyPr/>
          <a:lstStyle>
            <a:lvl1pPr marL="0" indent="0" algn="ctr">
              <a:buNone/>
              <a:defRPr sz="1600"/>
            </a:lvl1pPr>
          </a:lstStyle>
          <a:p>
            <a:endParaRPr lang="en-US" dirty="0"/>
          </a:p>
        </p:txBody>
      </p:sp>
    </p:spTree>
    <p:extLst>
      <p:ext uri="{BB962C8B-B14F-4D97-AF65-F5344CB8AC3E}">
        <p14:creationId xmlns:p14="http://schemas.microsoft.com/office/powerpoint/2010/main" val="32403233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a:xfrm>
            <a:off x="-87085" y="1852385"/>
            <a:ext cx="12366171" cy="3648529"/>
          </a:xfrm>
          <a:prstGeom prst="rect">
            <a:avLst/>
          </a:prstGeom>
          <a:solidFill>
            <a:schemeClr val="bg1">
              <a:lumMod val="95000"/>
            </a:schemeClr>
          </a:solidFill>
          <a:ln>
            <a:noFill/>
          </a:ln>
          <a:effectLst>
            <a:innerShdw blurRad="1143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5" name="Picture Placeholder 2"/>
          <p:cNvSpPr>
            <a:spLocks noGrp="1"/>
          </p:cNvSpPr>
          <p:nvPr>
            <p:ph type="pic" sz="quarter" idx="12"/>
          </p:nvPr>
        </p:nvSpPr>
        <p:spPr>
          <a:xfrm>
            <a:off x="6994070" y="2618497"/>
            <a:ext cx="4602843" cy="2145333"/>
          </a:xfrm>
          <a:prstGeom prst="rect">
            <a:avLst/>
          </a:prstGeom>
        </p:spPr>
        <p:txBody>
          <a:bodyPr/>
          <a:lstStyle>
            <a:lvl1pPr marL="0" indent="0" algn="ctr">
              <a:buNone/>
              <a:defRPr sz="1600"/>
            </a:lvl1pPr>
          </a:lstStyle>
          <a:p>
            <a:endParaRPr lang="en-US" dirty="0"/>
          </a:p>
        </p:txBody>
      </p:sp>
      <p:cxnSp>
        <p:nvCxnSpPr>
          <p:cNvPr id="7" name="Straight Connector 6"/>
          <p:cNvCxnSpPr/>
          <p:nvPr userDrawn="1"/>
        </p:nvCxnSpPr>
        <p:spPr>
          <a:xfrm>
            <a:off x="6096000" y="2352226"/>
            <a:ext cx="0" cy="2743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14958112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31001278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10" name="Picture Placeholder 3"/>
          <p:cNvSpPr>
            <a:spLocks noGrp="1"/>
          </p:cNvSpPr>
          <p:nvPr>
            <p:ph type="pic" sz="quarter" idx="20" hasCustomPrompt="1"/>
          </p:nvPr>
        </p:nvSpPr>
        <p:spPr>
          <a:xfrm>
            <a:off x="4625569" y="4007283"/>
            <a:ext cx="3029172" cy="1710230"/>
          </a:xfrm>
          <a:prstGeom prst="rect">
            <a:avLst/>
          </a:prstGeom>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122321007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4" name="Rectangle 3"/>
          <p:cNvSpPr/>
          <p:nvPr userDrawn="1"/>
        </p:nvSpPr>
        <p:spPr>
          <a:xfrm>
            <a:off x="9488556" y="2514600"/>
            <a:ext cx="2032000" cy="29464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4"/>
          <p:cNvSpPr/>
          <p:nvPr userDrawn="1"/>
        </p:nvSpPr>
        <p:spPr>
          <a:xfrm>
            <a:off x="7354956" y="2514600"/>
            <a:ext cx="2032000" cy="29464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p:cNvSpPr/>
          <p:nvPr userDrawn="1"/>
        </p:nvSpPr>
        <p:spPr>
          <a:xfrm>
            <a:off x="5181600" y="2514600"/>
            <a:ext cx="2032000" cy="29464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ounded Rectangle 6"/>
          <p:cNvSpPr/>
          <p:nvPr userDrawn="1"/>
        </p:nvSpPr>
        <p:spPr>
          <a:xfrm>
            <a:off x="5181600" y="20077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9" name="Rounded Rectangle 8"/>
          <p:cNvSpPr/>
          <p:nvPr userDrawn="1"/>
        </p:nvSpPr>
        <p:spPr>
          <a:xfrm>
            <a:off x="7331767" y="20077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0" name="Rounded Rectangle 9"/>
          <p:cNvSpPr/>
          <p:nvPr userDrawn="1"/>
        </p:nvSpPr>
        <p:spPr>
          <a:xfrm>
            <a:off x="9481932" y="20077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1" name="Text Placeholder 10"/>
          <p:cNvSpPr>
            <a:spLocks noGrp="1"/>
          </p:cNvSpPr>
          <p:nvPr>
            <p:ph type="body" sz="quarter" idx="15" hasCustomPrompt="1"/>
          </p:nvPr>
        </p:nvSpPr>
        <p:spPr>
          <a:xfrm>
            <a:off x="1320800" y="2947504"/>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12" name="Text Placeholder 10"/>
          <p:cNvSpPr>
            <a:spLocks noGrp="1"/>
          </p:cNvSpPr>
          <p:nvPr>
            <p:ph type="body" sz="quarter" idx="16" hasCustomPrompt="1"/>
          </p:nvPr>
        </p:nvSpPr>
        <p:spPr>
          <a:xfrm>
            <a:off x="711200" y="2514600"/>
            <a:ext cx="4470400" cy="406400"/>
          </a:xfrm>
          <a:prstGeom prst="rect">
            <a:avLst/>
          </a:prstGeom>
        </p:spPr>
        <p:txBody>
          <a:bodyPr>
            <a:noAutofit/>
          </a:bodyPr>
          <a:lstStyle>
            <a:lvl1pPr marL="0" indent="0" algn="l">
              <a:lnSpc>
                <a:spcPct val="100000"/>
              </a:lnSpc>
              <a:spcBef>
                <a:spcPts val="1600"/>
              </a:spcBef>
              <a:buNone/>
              <a:defRPr sz="1867" b="1" baseline="0">
                <a:solidFill>
                  <a:schemeClr val="tx1">
                    <a:lumMod val="85000"/>
                    <a:lumOff val="15000"/>
                  </a:schemeClr>
                </a:solidFill>
                <a:latin typeface="+mn-lt"/>
              </a:defRPr>
            </a:lvl1pPr>
          </a:lstStyle>
          <a:p>
            <a:pPr lvl="0"/>
            <a:r>
              <a:rPr lang="en-US" dirty="0" smtClean="0"/>
              <a:t>Edit text</a:t>
            </a:r>
            <a:endParaRPr lang="en-US" dirty="0"/>
          </a:p>
        </p:txBody>
      </p:sp>
      <p:sp>
        <p:nvSpPr>
          <p:cNvPr id="13" name="Text Placeholder 10"/>
          <p:cNvSpPr>
            <a:spLocks noGrp="1"/>
          </p:cNvSpPr>
          <p:nvPr>
            <p:ph type="body" sz="quarter" idx="17" hasCustomPrompt="1"/>
          </p:nvPr>
        </p:nvSpPr>
        <p:spPr>
          <a:xfrm>
            <a:off x="1320801" y="3367156"/>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14" name="Text Placeholder 10"/>
          <p:cNvSpPr>
            <a:spLocks noGrp="1"/>
          </p:cNvSpPr>
          <p:nvPr>
            <p:ph type="body" sz="quarter" idx="18" hasCustomPrompt="1"/>
          </p:nvPr>
        </p:nvSpPr>
        <p:spPr>
          <a:xfrm>
            <a:off x="1320800" y="3786808"/>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15" name="Text Placeholder 10"/>
          <p:cNvSpPr>
            <a:spLocks noGrp="1"/>
          </p:cNvSpPr>
          <p:nvPr>
            <p:ph type="body" sz="quarter" idx="19" hasCustomPrompt="1"/>
          </p:nvPr>
        </p:nvSpPr>
        <p:spPr>
          <a:xfrm>
            <a:off x="1320801" y="4206460"/>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16" name="Text Placeholder 10"/>
          <p:cNvSpPr>
            <a:spLocks noGrp="1"/>
          </p:cNvSpPr>
          <p:nvPr>
            <p:ph type="body" sz="quarter" idx="20" hasCustomPrompt="1"/>
          </p:nvPr>
        </p:nvSpPr>
        <p:spPr>
          <a:xfrm>
            <a:off x="1320800" y="4626112"/>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17" name="Text Placeholder 10"/>
          <p:cNvSpPr>
            <a:spLocks noGrp="1"/>
          </p:cNvSpPr>
          <p:nvPr>
            <p:ph type="body" sz="quarter" idx="21" hasCustomPrompt="1"/>
          </p:nvPr>
        </p:nvSpPr>
        <p:spPr>
          <a:xfrm>
            <a:off x="1320801" y="5045764"/>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grpSp>
        <p:nvGrpSpPr>
          <p:cNvPr id="18" name="Group 17"/>
          <p:cNvGrpSpPr/>
          <p:nvPr userDrawn="1"/>
        </p:nvGrpSpPr>
        <p:grpSpPr>
          <a:xfrm>
            <a:off x="711201" y="2514600"/>
            <a:ext cx="10802732" cy="2946400"/>
            <a:chOff x="533400" y="1581150"/>
            <a:chExt cx="8102049" cy="2209800"/>
          </a:xfrm>
        </p:grpSpPr>
        <p:cxnSp>
          <p:nvCxnSpPr>
            <p:cNvPr id="19" name="Straight Connector 18"/>
            <p:cNvCxnSpPr/>
            <p:nvPr userDrawn="1"/>
          </p:nvCxnSpPr>
          <p:spPr>
            <a:xfrm>
              <a:off x="533400" y="1581150"/>
              <a:ext cx="8102049"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33400" y="1895889"/>
              <a:ext cx="8102049"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33400" y="2220567"/>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533400" y="2531994"/>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33400" y="2850045"/>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33400" y="3161472"/>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533400" y="3479523"/>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533400" y="3790950"/>
              <a:ext cx="81020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userDrawn="1"/>
        </p:nvSpPr>
        <p:spPr>
          <a:xfrm>
            <a:off x="5181600" y="55891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Rounded Rectangle 27"/>
          <p:cNvSpPr/>
          <p:nvPr userDrawn="1"/>
        </p:nvSpPr>
        <p:spPr>
          <a:xfrm>
            <a:off x="7331767" y="55891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ounded Rectangle 28"/>
          <p:cNvSpPr/>
          <p:nvPr userDrawn="1"/>
        </p:nvSpPr>
        <p:spPr>
          <a:xfrm>
            <a:off x="9481932" y="55891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0" name="Text Placeholder 10"/>
          <p:cNvSpPr>
            <a:spLocks noGrp="1"/>
          </p:cNvSpPr>
          <p:nvPr>
            <p:ph type="body" sz="quarter" idx="22" hasCustomPrompt="1"/>
          </p:nvPr>
        </p:nvSpPr>
        <p:spPr>
          <a:xfrm>
            <a:off x="5181601" y="2007704"/>
            <a:ext cx="2032000" cy="406400"/>
          </a:xfrm>
          <a:prstGeom prst="rect">
            <a:avLst/>
          </a:prstGeom>
        </p:spPr>
        <p:txBody>
          <a:bodyPr anchor="ctr">
            <a:noAutofit/>
          </a:bodyPr>
          <a:lstStyle>
            <a:lvl1pPr marL="0" indent="0" algn="ctr">
              <a:lnSpc>
                <a:spcPct val="100000"/>
              </a:lnSpc>
              <a:spcBef>
                <a:spcPts val="1600"/>
              </a:spcBef>
              <a:buNone/>
              <a:defRPr sz="2133" baseline="0">
                <a:solidFill>
                  <a:schemeClr val="bg1">
                    <a:lumMod val="95000"/>
                  </a:schemeClr>
                </a:solidFill>
                <a:latin typeface="+mn-lt"/>
              </a:defRPr>
            </a:lvl1pPr>
          </a:lstStyle>
          <a:p>
            <a:pPr lvl="0"/>
            <a:r>
              <a:rPr lang="en-US" dirty="0" smtClean="0"/>
              <a:t>Edit text</a:t>
            </a:r>
            <a:endParaRPr lang="en-US" dirty="0"/>
          </a:p>
        </p:txBody>
      </p:sp>
      <p:sp>
        <p:nvSpPr>
          <p:cNvPr id="31" name="Text Placeholder 10"/>
          <p:cNvSpPr>
            <a:spLocks noGrp="1"/>
          </p:cNvSpPr>
          <p:nvPr>
            <p:ph type="body" sz="quarter" idx="23" hasCustomPrompt="1"/>
          </p:nvPr>
        </p:nvSpPr>
        <p:spPr>
          <a:xfrm>
            <a:off x="7311413" y="2010229"/>
            <a:ext cx="2032000" cy="406400"/>
          </a:xfrm>
          <a:prstGeom prst="rect">
            <a:avLst/>
          </a:prstGeom>
        </p:spPr>
        <p:txBody>
          <a:bodyPr anchor="ctr">
            <a:noAutofit/>
          </a:bodyPr>
          <a:lstStyle>
            <a:lvl1pPr marL="0" indent="0" algn="ctr">
              <a:lnSpc>
                <a:spcPct val="100000"/>
              </a:lnSpc>
              <a:spcBef>
                <a:spcPts val="1600"/>
              </a:spcBef>
              <a:buNone/>
              <a:defRPr sz="2133" baseline="0">
                <a:solidFill>
                  <a:schemeClr val="bg1">
                    <a:lumMod val="95000"/>
                  </a:schemeClr>
                </a:solidFill>
                <a:latin typeface="+mn-lt"/>
              </a:defRPr>
            </a:lvl1pPr>
          </a:lstStyle>
          <a:p>
            <a:pPr lvl="0"/>
            <a:r>
              <a:rPr lang="en-US" dirty="0" smtClean="0"/>
              <a:t>Edit text</a:t>
            </a:r>
            <a:endParaRPr lang="en-US" dirty="0"/>
          </a:p>
        </p:txBody>
      </p:sp>
      <p:sp>
        <p:nvSpPr>
          <p:cNvPr id="32" name="Text Placeholder 10"/>
          <p:cNvSpPr>
            <a:spLocks noGrp="1"/>
          </p:cNvSpPr>
          <p:nvPr>
            <p:ph type="body" sz="quarter" idx="24" hasCustomPrompt="1"/>
          </p:nvPr>
        </p:nvSpPr>
        <p:spPr>
          <a:xfrm>
            <a:off x="9481932" y="2006600"/>
            <a:ext cx="2032000" cy="406400"/>
          </a:xfrm>
          <a:prstGeom prst="rect">
            <a:avLst/>
          </a:prstGeom>
        </p:spPr>
        <p:txBody>
          <a:bodyPr anchor="ctr">
            <a:noAutofit/>
          </a:bodyPr>
          <a:lstStyle>
            <a:lvl1pPr marL="0" indent="0" algn="ctr">
              <a:lnSpc>
                <a:spcPct val="100000"/>
              </a:lnSpc>
              <a:spcBef>
                <a:spcPts val="1600"/>
              </a:spcBef>
              <a:buNone/>
              <a:defRPr sz="2133" baseline="0">
                <a:solidFill>
                  <a:schemeClr val="bg1">
                    <a:lumMod val="95000"/>
                  </a:schemeClr>
                </a:solidFill>
                <a:latin typeface="+mn-lt"/>
              </a:defRPr>
            </a:lvl1pPr>
          </a:lstStyle>
          <a:p>
            <a:pPr lvl="0"/>
            <a:r>
              <a:rPr lang="en-US" dirty="0" smtClean="0"/>
              <a:t>Edit text</a:t>
            </a:r>
            <a:endParaRPr lang="en-US" dirty="0"/>
          </a:p>
        </p:txBody>
      </p:sp>
      <p:sp>
        <p:nvSpPr>
          <p:cNvPr id="33" name="Text Placeholder 10"/>
          <p:cNvSpPr>
            <a:spLocks noGrp="1"/>
          </p:cNvSpPr>
          <p:nvPr>
            <p:ph type="body" sz="quarter" idx="25" hasCustomPrompt="1"/>
          </p:nvPr>
        </p:nvSpPr>
        <p:spPr>
          <a:xfrm>
            <a:off x="5181600" y="5578219"/>
            <a:ext cx="2032000"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dirty="0" smtClean="0"/>
              <a:t>Edit text</a:t>
            </a:r>
            <a:endParaRPr lang="en-US" dirty="0"/>
          </a:p>
        </p:txBody>
      </p:sp>
      <p:sp>
        <p:nvSpPr>
          <p:cNvPr id="34" name="Text Placeholder 10"/>
          <p:cNvSpPr>
            <a:spLocks noGrp="1"/>
          </p:cNvSpPr>
          <p:nvPr>
            <p:ph type="body" sz="quarter" idx="26" hasCustomPrompt="1"/>
          </p:nvPr>
        </p:nvSpPr>
        <p:spPr>
          <a:xfrm>
            <a:off x="7311412" y="5580744"/>
            <a:ext cx="2032000"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dirty="0" smtClean="0"/>
              <a:t>Edit text</a:t>
            </a:r>
            <a:endParaRPr lang="en-US" dirty="0"/>
          </a:p>
        </p:txBody>
      </p:sp>
      <p:sp>
        <p:nvSpPr>
          <p:cNvPr id="35" name="Text Placeholder 10"/>
          <p:cNvSpPr>
            <a:spLocks noGrp="1"/>
          </p:cNvSpPr>
          <p:nvPr>
            <p:ph type="body" sz="quarter" idx="27" hasCustomPrompt="1"/>
          </p:nvPr>
        </p:nvSpPr>
        <p:spPr>
          <a:xfrm>
            <a:off x="9481931" y="5577115"/>
            <a:ext cx="2032000"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dirty="0" smtClean="0"/>
              <a:t>Edit text</a:t>
            </a:r>
            <a:endParaRPr lang="en-US" dirty="0"/>
          </a:p>
        </p:txBody>
      </p:sp>
      <p:sp>
        <p:nvSpPr>
          <p:cNvPr id="36" name="Text Placeholder 10"/>
          <p:cNvSpPr>
            <a:spLocks noGrp="1"/>
          </p:cNvSpPr>
          <p:nvPr>
            <p:ph type="body" sz="quarter" idx="28" hasCustomPrompt="1"/>
          </p:nvPr>
        </p:nvSpPr>
        <p:spPr>
          <a:xfrm>
            <a:off x="5215468" y="293793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37" name="Text Placeholder 10"/>
          <p:cNvSpPr>
            <a:spLocks noGrp="1"/>
          </p:cNvSpPr>
          <p:nvPr>
            <p:ph type="body" sz="quarter" idx="29" hasCustomPrompt="1"/>
          </p:nvPr>
        </p:nvSpPr>
        <p:spPr>
          <a:xfrm>
            <a:off x="5215469" y="335758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38" name="Text Placeholder 10"/>
          <p:cNvSpPr>
            <a:spLocks noGrp="1"/>
          </p:cNvSpPr>
          <p:nvPr>
            <p:ph type="body" sz="quarter" idx="30" hasCustomPrompt="1"/>
          </p:nvPr>
        </p:nvSpPr>
        <p:spPr>
          <a:xfrm>
            <a:off x="5215468" y="377723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39" name="Text Placeholder 10"/>
          <p:cNvSpPr>
            <a:spLocks noGrp="1"/>
          </p:cNvSpPr>
          <p:nvPr>
            <p:ph type="body" sz="quarter" idx="31" hasCustomPrompt="1"/>
          </p:nvPr>
        </p:nvSpPr>
        <p:spPr>
          <a:xfrm>
            <a:off x="5215469" y="419688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0" name="Text Placeholder 10"/>
          <p:cNvSpPr>
            <a:spLocks noGrp="1"/>
          </p:cNvSpPr>
          <p:nvPr>
            <p:ph type="body" sz="quarter" idx="32" hasCustomPrompt="1"/>
          </p:nvPr>
        </p:nvSpPr>
        <p:spPr>
          <a:xfrm>
            <a:off x="5215468" y="461654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1" name="Text Placeholder 10"/>
          <p:cNvSpPr>
            <a:spLocks noGrp="1"/>
          </p:cNvSpPr>
          <p:nvPr>
            <p:ph type="body" sz="quarter" idx="33" hasCustomPrompt="1"/>
          </p:nvPr>
        </p:nvSpPr>
        <p:spPr>
          <a:xfrm>
            <a:off x="5215469" y="503619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2" name="Text Placeholder 10"/>
          <p:cNvSpPr>
            <a:spLocks noGrp="1"/>
          </p:cNvSpPr>
          <p:nvPr>
            <p:ph type="body" sz="quarter" idx="34" hasCustomPrompt="1"/>
          </p:nvPr>
        </p:nvSpPr>
        <p:spPr>
          <a:xfrm>
            <a:off x="7411754" y="294694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3" name="Text Placeholder 10"/>
          <p:cNvSpPr>
            <a:spLocks noGrp="1"/>
          </p:cNvSpPr>
          <p:nvPr>
            <p:ph type="body" sz="quarter" idx="35" hasCustomPrompt="1"/>
          </p:nvPr>
        </p:nvSpPr>
        <p:spPr>
          <a:xfrm>
            <a:off x="7411755" y="336659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4" name="Text Placeholder 10"/>
          <p:cNvSpPr>
            <a:spLocks noGrp="1"/>
          </p:cNvSpPr>
          <p:nvPr>
            <p:ph type="body" sz="quarter" idx="36" hasCustomPrompt="1"/>
          </p:nvPr>
        </p:nvSpPr>
        <p:spPr>
          <a:xfrm>
            <a:off x="7411754" y="378624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5" name="Text Placeholder 10"/>
          <p:cNvSpPr>
            <a:spLocks noGrp="1"/>
          </p:cNvSpPr>
          <p:nvPr>
            <p:ph type="body" sz="quarter" idx="37" hasCustomPrompt="1"/>
          </p:nvPr>
        </p:nvSpPr>
        <p:spPr>
          <a:xfrm>
            <a:off x="7411755" y="420589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6" name="Text Placeholder 10"/>
          <p:cNvSpPr>
            <a:spLocks noGrp="1"/>
          </p:cNvSpPr>
          <p:nvPr>
            <p:ph type="body" sz="quarter" idx="38" hasCustomPrompt="1"/>
          </p:nvPr>
        </p:nvSpPr>
        <p:spPr>
          <a:xfrm>
            <a:off x="7411754" y="462554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7" name="Text Placeholder 10"/>
          <p:cNvSpPr>
            <a:spLocks noGrp="1"/>
          </p:cNvSpPr>
          <p:nvPr>
            <p:ph type="body" sz="quarter" idx="39" hasCustomPrompt="1"/>
          </p:nvPr>
        </p:nvSpPr>
        <p:spPr>
          <a:xfrm>
            <a:off x="7411755" y="504520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8" name="Text Placeholder 10"/>
          <p:cNvSpPr>
            <a:spLocks noGrp="1"/>
          </p:cNvSpPr>
          <p:nvPr>
            <p:ph type="body" sz="quarter" idx="40" hasCustomPrompt="1"/>
          </p:nvPr>
        </p:nvSpPr>
        <p:spPr>
          <a:xfrm>
            <a:off x="9508607" y="294694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49" name="Text Placeholder 10"/>
          <p:cNvSpPr>
            <a:spLocks noGrp="1"/>
          </p:cNvSpPr>
          <p:nvPr>
            <p:ph type="body" sz="quarter" idx="41" hasCustomPrompt="1"/>
          </p:nvPr>
        </p:nvSpPr>
        <p:spPr>
          <a:xfrm>
            <a:off x="9508608" y="336659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50" name="Text Placeholder 10"/>
          <p:cNvSpPr>
            <a:spLocks noGrp="1"/>
          </p:cNvSpPr>
          <p:nvPr>
            <p:ph type="body" sz="quarter" idx="42" hasCustomPrompt="1"/>
          </p:nvPr>
        </p:nvSpPr>
        <p:spPr>
          <a:xfrm>
            <a:off x="9508607" y="378624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51" name="Text Placeholder 10"/>
          <p:cNvSpPr>
            <a:spLocks noGrp="1"/>
          </p:cNvSpPr>
          <p:nvPr>
            <p:ph type="body" sz="quarter" idx="43" hasCustomPrompt="1"/>
          </p:nvPr>
        </p:nvSpPr>
        <p:spPr>
          <a:xfrm>
            <a:off x="9508608" y="420589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52" name="Text Placeholder 10"/>
          <p:cNvSpPr>
            <a:spLocks noGrp="1"/>
          </p:cNvSpPr>
          <p:nvPr>
            <p:ph type="body" sz="quarter" idx="44" hasCustomPrompt="1"/>
          </p:nvPr>
        </p:nvSpPr>
        <p:spPr>
          <a:xfrm>
            <a:off x="9508607" y="462554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
        <p:nvSpPr>
          <p:cNvPr id="53" name="Text Placeholder 10"/>
          <p:cNvSpPr>
            <a:spLocks noGrp="1"/>
          </p:cNvSpPr>
          <p:nvPr>
            <p:ph type="body" sz="quarter" idx="45" hasCustomPrompt="1"/>
          </p:nvPr>
        </p:nvSpPr>
        <p:spPr>
          <a:xfrm>
            <a:off x="9508608" y="504520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smtClean="0"/>
              <a:t>Edit text</a:t>
            </a:r>
            <a:endParaRPr lang="en-US" dirty="0"/>
          </a:p>
        </p:txBody>
      </p:sp>
    </p:spTree>
    <p:extLst>
      <p:ext uri="{BB962C8B-B14F-4D97-AF65-F5344CB8AC3E}">
        <p14:creationId xmlns:p14="http://schemas.microsoft.com/office/powerpoint/2010/main" val="307131892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5" name="Picture Placeholder 3"/>
          <p:cNvSpPr>
            <a:spLocks noGrp="1"/>
          </p:cNvSpPr>
          <p:nvPr>
            <p:ph type="pic" sz="quarter" idx="19" hasCustomPrompt="1"/>
          </p:nvPr>
        </p:nvSpPr>
        <p:spPr>
          <a:xfrm>
            <a:off x="1225377" y="1969430"/>
            <a:ext cx="1844289" cy="2771908"/>
          </a:xfrm>
          <a:prstGeom prst="rect">
            <a:avLst/>
          </a:prstGeom>
        </p:spPr>
        <p:txBody>
          <a:bodyPr/>
          <a:lstStyle>
            <a:lvl1pPr marL="0" indent="0">
              <a:buNone/>
              <a:defRPr/>
            </a:lvl1pPr>
          </a:lstStyle>
          <a:p>
            <a:r>
              <a:rPr lang="en-US" dirty="0" smtClean="0"/>
              <a:t> </a:t>
            </a:r>
            <a:endParaRPr lang="en-US" dirty="0"/>
          </a:p>
        </p:txBody>
      </p:sp>
      <p:sp>
        <p:nvSpPr>
          <p:cNvPr id="6" name="Picture Placeholder 3"/>
          <p:cNvSpPr>
            <a:spLocks noGrp="1"/>
          </p:cNvSpPr>
          <p:nvPr>
            <p:ph type="pic" sz="quarter" idx="20" hasCustomPrompt="1"/>
          </p:nvPr>
        </p:nvSpPr>
        <p:spPr>
          <a:xfrm>
            <a:off x="2635673" y="3071996"/>
            <a:ext cx="1416048" cy="2128275"/>
          </a:xfrm>
          <a:prstGeom prst="rect">
            <a:avLst/>
          </a:prstGeom>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17169960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3"/>
          <p:cNvSpPr>
            <a:spLocks noGrp="1"/>
          </p:cNvSpPr>
          <p:nvPr>
            <p:ph type="pic" sz="quarter" idx="20" hasCustomPrompt="1"/>
          </p:nvPr>
        </p:nvSpPr>
        <p:spPr>
          <a:xfrm>
            <a:off x="7295256" y="1910483"/>
            <a:ext cx="3352710" cy="1883703"/>
          </a:xfrm>
          <a:prstGeom prst="rect">
            <a:avLst/>
          </a:prstGeom>
          <a:solidFill>
            <a:schemeClr val="tx1">
              <a:lumMod val="85000"/>
              <a:lumOff val="15000"/>
            </a:schemeClr>
          </a:solidFill>
        </p:spPr>
        <p:txBody>
          <a:bodyPr/>
          <a:lstStyle>
            <a:lvl1pPr marL="0" indent="0">
              <a:buNone/>
              <a:defRPr/>
            </a:lvl1pPr>
          </a:lstStyle>
          <a:p>
            <a:r>
              <a:rPr lang="en-US" dirty="0" smtClean="0"/>
              <a:t> </a:t>
            </a:r>
            <a:endParaRPr lang="en-US" dirty="0"/>
          </a:p>
        </p:txBody>
      </p:sp>
      <p:sp>
        <p:nvSpPr>
          <p:cNvPr id="5" name="Picture Placeholder 3"/>
          <p:cNvSpPr>
            <a:spLocks noGrp="1"/>
          </p:cNvSpPr>
          <p:nvPr>
            <p:ph type="pic" sz="quarter" idx="21" hasCustomPrompt="1"/>
          </p:nvPr>
        </p:nvSpPr>
        <p:spPr>
          <a:xfrm>
            <a:off x="7295256" y="3468497"/>
            <a:ext cx="818625" cy="1108330"/>
          </a:xfrm>
          <a:prstGeom prst="rect">
            <a:avLst/>
          </a:prstGeom>
          <a:solidFill>
            <a:schemeClr val="tx1">
              <a:lumMod val="85000"/>
              <a:lumOff val="15000"/>
            </a:schemeClr>
          </a:solidFill>
        </p:spPr>
        <p:txBody>
          <a:bodyPr/>
          <a:lstStyle>
            <a:lvl1pPr marL="0" indent="0">
              <a:buNone/>
              <a:defRPr/>
            </a:lvl1pPr>
          </a:lstStyle>
          <a:p>
            <a:r>
              <a:rPr lang="en-US" dirty="0" smtClean="0"/>
              <a:t> </a:t>
            </a:r>
            <a:endParaRPr lang="en-US" dirty="0"/>
          </a:p>
        </p:txBody>
      </p:sp>
      <p:sp>
        <p:nvSpPr>
          <p:cNvPr id="6" name="Picture Placeholder 3"/>
          <p:cNvSpPr>
            <a:spLocks noGrp="1"/>
          </p:cNvSpPr>
          <p:nvPr>
            <p:ph type="pic" sz="quarter" idx="22" hasCustomPrompt="1"/>
          </p:nvPr>
        </p:nvSpPr>
        <p:spPr>
          <a:xfrm>
            <a:off x="8875627" y="3204208"/>
            <a:ext cx="2556657" cy="1436444"/>
          </a:xfrm>
          <a:prstGeom prst="rect">
            <a:avLst/>
          </a:prstGeom>
          <a:solidFill>
            <a:schemeClr val="tx1">
              <a:lumMod val="85000"/>
              <a:lumOff val="1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14303248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3"/>
          <p:cNvSpPr>
            <a:spLocks noGrp="1"/>
          </p:cNvSpPr>
          <p:nvPr>
            <p:ph type="pic" sz="quarter" idx="19" hasCustomPrompt="1"/>
          </p:nvPr>
        </p:nvSpPr>
        <p:spPr>
          <a:xfrm>
            <a:off x="0" y="604405"/>
            <a:ext cx="12192000" cy="5205552"/>
          </a:xfrm>
          <a:prstGeom prst="rect">
            <a:avLst/>
          </a:prstGeom>
        </p:spPr>
        <p:txBody>
          <a:bodyPr/>
          <a:lstStyle>
            <a:lvl1pPr marL="0" indent="0">
              <a:buNone/>
              <a:defRPr/>
            </a:lvl1pPr>
          </a:lstStyle>
          <a:p>
            <a:r>
              <a:rPr lang="en-US" dirty="0" smtClean="0"/>
              <a:t> </a:t>
            </a:r>
            <a:endParaRPr lang="en-US" dirty="0"/>
          </a:p>
        </p:txBody>
      </p:sp>
      <p:sp>
        <p:nvSpPr>
          <p:cNvPr id="9" name="Picture Placeholder 3"/>
          <p:cNvSpPr>
            <a:spLocks noGrp="1"/>
          </p:cNvSpPr>
          <p:nvPr>
            <p:ph type="pic" sz="quarter" idx="20" hasCustomPrompt="1"/>
          </p:nvPr>
        </p:nvSpPr>
        <p:spPr>
          <a:xfrm>
            <a:off x="6704410" y="1910483"/>
            <a:ext cx="3352710" cy="1883703"/>
          </a:xfrm>
          <a:prstGeom prst="rect">
            <a:avLst/>
          </a:prstGeom>
          <a:solidFill>
            <a:schemeClr val="tx1">
              <a:lumMod val="85000"/>
              <a:lumOff val="15000"/>
            </a:schemeClr>
          </a:solidFill>
        </p:spPr>
        <p:txBody>
          <a:bodyPr/>
          <a:lstStyle>
            <a:lvl1pPr marL="0" indent="0">
              <a:buNone/>
              <a:defRPr/>
            </a:lvl1pPr>
          </a:lstStyle>
          <a:p>
            <a:r>
              <a:rPr lang="en-US" dirty="0" smtClean="0"/>
              <a:t> </a:t>
            </a:r>
            <a:endParaRPr lang="en-US" dirty="0"/>
          </a:p>
        </p:txBody>
      </p:sp>
      <p:sp>
        <p:nvSpPr>
          <p:cNvPr id="11" name="Picture Placeholder 3"/>
          <p:cNvSpPr>
            <a:spLocks noGrp="1"/>
          </p:cNvSpPr>
          <p:nvPr>
            <p:ph type="pic" sz="quarter" idx="21" hasCustomPrompt="1"/>
          </p:nvPr>
        </p:nvSpPr>
        <p:spPr>
          <a:xfrm>
            <a:off x="6704410" y="3468497"/>
            <a:ext cx="818625" cy="1108330"/>
          </a:xfrm>
          <a:prstGeom prst="rect">
            <a:avLst/>
          </a:prstGeom>
          <a:solidFill>
            <a:schemeClr val="tx1">
              <a:lumMod val="85000"/>
              <a:lumOff val="15000"/>
            </a:schemeClr>
          </a:solidFill>
        </p:spPr>
        <p:txBody>
          <a:bodyPr/>
          <a:lstStyle>
            <a:lvl1pPr marL="0" indent="0">
              <a:buNone/>
              <a:defRPr/>
            </a:lvl1pPr>
          </a:lstStyle>
          <a:p>
            <a:r>
              <a:rPr lang="en-US" dirty="0" smtClean="0"/>
              <a:t> </a:t>
            </a:r>
            <a:endParaRPr lang="en-US" dirty="0"/>
          </a:p>
        </p:txBody>
      </p:sp>
      <p:sp>
        <p:nvSpPr>
          <p:cNvPr id="12" name="Picture Placeholder 3"/>
          <p:cNvSpPr>
            <a:spLocks noGrp="1"/>
          </p:cNvSpPr>
          <p:nvPr>
            <p:ph type="pic" sz="quarter" idx="22" hasCustomPrompt="1"/>
          </p:nvPr>
        </p:nvSpPr>
        <p:spPr>
          <a:xfrm>
            <a:off x="8284781" y="3204208"/>
            <a:ext cx="2556657" cy="1436444"/>
          </a:xfrm>
          <a:prstGeom prst="rect">
            <a:avLst/>
          </a:prstGeom>
          <a:solidFill>
            <a:schemeClr val="tx1">
              <a:lumMod val="85000"/>
              <a:lumOff val="15000"/>
            </a:schemeClr>
          </a:solidFill>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4842526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7805647" y="886278"/>
            <a:ext cx="5393691" cy="3149600"/>
          </a:xfrm>
          <a:custGeom>
            <a:avLst/>
            <a:gdLst>
              <a:gd name="connsiteX0" fmla="*/ 0 w 2933700"/>
              <a:gd name="connsiteY0" fmla="*/ 0 h 2209800"/>
              <a:gd name="connsiteX1" fmla="*/ 2933700 w 2933700"/>
              <a:gd name="connsiteY1" fmla="*/ 0 h 2209800"/>
              <a:gd name="connsiteX2" fmla="*/ 2933700 w 2933700"/>
              <a:gd name="connsiteY2" fmla="*/ 2209800 h 2209800"/>
              <a:gd name="connsiteX3" fmla="*/ 0 w 2933700"/>
              <a:gd name="connsiteY3" fmla="*/ 2209800 h 2209800"/>
              <a:gd name="connsiteX4" fmla="*/ 0 w 2933700"/>
              <a:gd name="connsiteY4" fmla="*/ 0 h 2209800"/>
              <a:gd name="connsiteX0" fmla="*/ 0 w 5539740"/>
              <a:gd name="connsiteY0" fmla="*/ 0 h 2209800"/>
              <a:gd name="connsiteX1" fmla="*/ 5539740 w 5539740"/>
              <a:gd name="connsiteY1" fmla="*/ 685800 h 2209800"/>
              <a:gd name="connsiteX2" fmla="*/ 2933700 w 5539740"/>
              <a:gd name="connsiteY2" fmla="*/ 2209800 h 2209800"/>
              <a:gd name="connsiteX3" fmla="*/ 0 w 5539740"/>
              <a:gd name="connsiteY3" fmla="*/ 2209800 h 2209800"/>
              <a:gd name="connsiteX4" fmla="*/ 0 w 5539740"/>
              <a:gd name="connsiteY4" fmla="*/ 0 h 2209800"/>
              <a:gd name="connsiteX0" fmla="*/ 4122420 w 5539740"/>
              <a:gd name="connsiteY0" fmla="*/ 0 h 2362200"/>
              <a:gd name="connsiteX1" fmla="*/ 5539740 w 5539740"/>
              <a:gd name="connsiteY1" fmla="*/ 838200 h 2362200"/>
              <a:gd name="connsiteX2" fmla="*/ 2933700 w 5539740"/>
              <a:gd name="connsiteY2" fmla="*/ 2362200 h 2362200"/>
              <a:gd name="connsiteX3" fmla="*/ 0 w 5539740"/>
              <a:gd name="connsiteY3" fmla="*/ 2362200 h 2362200"/>
              <a:gd name="connsiteX4" fmla="*/ 4122420 w 5539740"/>
              <a:gd name="connsiteY4" fmla="*/ 0 h 2362200"/>
              <a:gd name="connsiteX0" fmla="*/ 2575560 w 3992880"/>
              <a:gd name="connsiteY0" fmla="*/ 0 h 2362200"/>
              <a:gd name="connsiteX1" fmla="*/ 3992880 w 3992880"/>
              <a:gd name="connsiteY1" fmla="*/ 838200 h 2362200"/>
              <a:gd name="connsiteX2" fmla="*/ 1386840 w 3992880"/>
              <a:gd name="connsiteY2" fmla="*/ 2362200 h 2362200"/>
              <a:gd name="connsiteX3" fmla="*/ 0 w 3992880"/>
              <a:gd name="connsiteY3" fmla="*/ 1569720 h 2362200"/>
              <a:gd name="connsiteX4" fmla="*/ 2575560 w 3992880"/>
              <a:gd name="connsiteY4" fmla="*/ 0 h 2362200"/>
              <a:gd name="connsiteX0" fmla="*/ 2627948 w 4045268"/>
              <a:gd name="connsiteY0" fmla="*/ 0 h 2362200"/>
              <a:gd name="connsiteX1" fmla="*/ 4045268 w 4045268"/>
              <a:gd name="connsiteY1" fmla="*/ 838200 h 2362200"/>
              <a:gd name="connsiteX2" fmla="*/ 1439228 w 4045268"/>
              <a:gd name="connsiteY2" fmla="*/ 2362200 h 2362200"/>
              <a:gd name="connsiteX3" fmla="*/ 0 w 4045268"/>
              <a:gd name="connsiteY3" fmla="*/ 1536383 h 2362200"/>
              <a:gd name="connsiteX4" fmla="*/ 2627948 w 4045268"/>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68" h="2362200">
                <a:moveTo>
                  <a:pt x="2627948" y="0"/>
                </a:moveTo>
                <a:lnTo>
                  <a:pt x="4045268" y="838200"/>
                </a:lnTo>
                <a:lnTo>
                  <a:pt x="1439228" y="2362200"/>
                </a:lnTo>
                <a:lnTo>
                  <a:pt x="0" y="1536383"/>
                </a:lnTo>
                <a:lnTo>
                  <a:pt x="2627948" y="0"/>
                </a:lnTo>
                <a:close/>
              </a:path>
            </a:pathLst>
          </a:custGeom>
          <a:solidFill>
            <a:schemeClr val="bg1">
              <a:lumMod val="65000"/>
            </a:schemeClr>
          </a:solidFill>
        </p:spPr>
        <p:txBody>
          <a:bodyPr/>
          <a:lstStyle>
            <a:lvl1pPr marL="0" indent="0">
              <a:buNone/>
              <a:defRPr/>
            </a:lvl1pPr>
          </a:lstStyle>
          <a:p>
            <a:r>
              <a:rPr lang="en-US" dirty="0" smtClean="0"/>
              <a:t> </a:t>
            </a:r>
            <a:endParaRPr lang="en-US" dirty="0"/>
          </a:p>
        </p:txBody>
      </p:sp>
      <p:sp>
        <p:nvSpPr>
          <p:cNvPr id="7" name="Picture Placeholder 5"/>
          <p:cNvSpPr>
            <a:spLocks noGrp="1"/>
          </p:cNvSpPr>
          <p:nvPr>
            <p:ph type="pic" sz="quarter" idx="15" hasCustomPrompt="1"/>
          </p:nvPr>
        </p:nvSpPr>
        <p:spPr>
          <a:xfrm>
            <a:off x="2552062" y="3947963"/>
            <a:ext cx="5393691" cy="3149600"/>
          </a:xfrm>
          <a:custGeom>
            <a:avLst/>
            <a:gdLst>
              <a:gd name="connsiteX0" fmla="*/ 0 w 2933700"/>
              <a:gd name="connsiteY0" fmla="*/ 0 h 2209800"/>
              <a:gd name="connsiteX1" fmla="*/ 2933700 w 2933700"/>
              <a:gd name="connsiteY1" fmla="*/ 0 h 2209800"/>
              <a:gd name="connsiteX2" fmla="*/ 2933700 w 2933700"/>
              <a:gd name="connsiteY2" fmla="*/ 2209800 h 2209800"/>
              <a:gd name="connsiteX3" fmla="*/ 0 w 2933700"/>
              <a:gd name="connsiteY3" fmla="*/ 2209800 h 2209800"/>
              <a:gd name="connsiteX4" fmla="*/ 0 w 2933700"/>
              <a:gd name="connsiteY4" fmla="*/ 0 h 2209800"/>
              <a:gd name="connsiteX0" fmla="*/ 0 w 5539740"/>
              <a:gd name="connsiteY0" fmla="*/ 0 h 2209800"/>
              <a:gd name="connsiteX1" fmla="*/ 5539740 w 5539740"/>
              <a:gd name="connsiteY1" fmla="*/ 685800 h 2209800"/>
              <a:gd name="connsiteX2" fmla="*/ 2933700 w 5539740"/>
              <a:gd name="connsiteY2" fmla="*/ 2209800 h 2209800"/>
              <a:gd name="connsiteX3" fmla="*/ 0 w 5539740"/>
              <a:gd name="connsiteY3" fmla="*/ 2209800 h 2209800"/>
              <a:gd name="connsiteX4" fmla="*/ 0 w 5539740"/>
              <a:gd name="connsiteY4" fmla="*/ 0 h 2209800"/>
              <a:gd name="connsiteX0" fmla="*/ 4122420 w 5539740"/>
              <a:gd name="connsiteY0" fmla="*/ 0 h 2362200"/>
              <a:gd name="connsiteX1" fmla="*/ 5539740 w 5539740"/>
              <a:gd name="connsiteY1" fmla="*/ 838200 h 2362200"/>
              <a:gd name="connsiteX2" fmla="*/ 2933700 w 5539740"/>
              <a:gd name="connsiteY2" fmla="*/ 2362200 h 2362200"/>
              <a:gd name="connsiteX3" fmla="*/ 0 w 5539740"/>
              <a:gd name="connsiteY3" fmla="*/ 2362200 h 2362200"/>
              <a:gd name="connsiteX4" fmla="*/ 4122420 w 5539740"/>
              <a:gd name="connsiteY4" fmla="*/ 0 h 2362200"/>
              <a:gd name="connsiteX0" fmla="*/ 2575560 w 3992880"/>
              <a:gd name="connsiteY0" fmla="*/ 0 h 2362200"/>
              <a:gd name="connsiteX1" fmla="*/ 3992880 w 3992880"/>
              <a:gd name="connsiteY1" fmla="*/ 838200 h 2362200"/>
              <a:gd name="connsiteX2" fmla="*/ 1386840 w 3992880"/>
              <a:gd name="connsiteY2" fmla="*/ 2362200 h 2362200"/>
              <a:gd name="connsiteX3" fmla="*/ 0 w 3992880"/>
              <a:gd name="connsiteY3" fmla="*/ 1569720 h 2362200"/>
              <a:gd name="connsiteX4" fmla="*/ 2575560 w 3992880"/>
              <a:gd name="connsiteY4" fmla="*/ 0 h 2362200"/>
              <a:gd name="connsiteX0" fmla="*/ 2627948 w 4045268"/>
              <a:gd name="connsiteY0" fmla="*/ 0 h 2362200"/>
              <a:gd name="connsiteX1" fmla="*/ 4045268 w 4045268"/>
              <a:gd name="connsiteY1" fmla="*/ 838200 h 2362200"/>
              <a:gd name="connsiteX2" fmla="*/ 1439228 w 4045268"/>
              <a:gd name="connsiteY2" fmla="*/ 2362200 h 2362200"/>
              <a:gd name="connsiteX3" fmla="*/ 0 w 4045268"/>
              <a:gd name="connsiteY3" fmla="*/ 1536383 h 2362200"/>
              <a:gd name="connsiteX4" fmla="*/ 2627948 w 4045268"/>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68" h="2362200">
                <a:moveTo>
                  <a:pt x="2627948" y="0"/>
                </a:moveTo>
                <a:lnTo>
                  <a:pt x="4045268" y="838200"/>
                </a:lnTo>
                <a:lnTo>
                  <a:pt x="1439228" y="2362200"/>
                </a:lnTo>
                <a:lnTo>
                  <a:pt x="0" y="1536383"/>
                </a:lnTo>
                <a:lnTo>
                  <a:pt x="2627948" y="0"/>
                </a:lnTo>
                <a:close/>
              </a:path>
            </a:pathLst>
          </a:custGeom>
          <a:solidFill>
            <a:schemeClr val="bg1">
              <a:lumMod val="65000"/>
            </a:schemeClr>
          </a:solidFill>
        </p:spPr>
        <p:txBody>
          <a:bodyPr/>
          <a:lstStyle>
            <a:lvl1pPr marL="0" indent="0">
              <a:buNone/>
              <a:defRPr/>
            </a:lvl1pPr>
          </a:lstStyle>
          <a:p>
            <a:r>
              <a:rPr lang="en-US" dirty="0" smtClean="0"/>
              <a:t> </a:t>
            </a:r>
            <a:endParaRPr lang="en-US" dirty="0"/>
          </a:p>
        </p:txBody>
      </p:sp>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4478392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222849"/>
          </a:xfrm>
          <a:prstGeom prst="rect">
            <a:avLst/>
          </a:prstGeom>
        </p:spPr>
        <p:txBody>
          <a:bodyPr/>
          <a:lstStyle>
            <a:lvl1pPr marL="0" indent="0" algn="ctr">
              <a:buNone/>
              <a:defRPr sz="1600"/>
            </a:lvl1pPr>
          </a:lstStyle>
          <a:p>
            <a:endParaRPr lang="en-US" dirty="0"/>
          </a:p>
        </p:txBody>
      </p:sp>
    </p:spTree>
    <p:extLst>
      <p:ext uri="{BB962C8B-B14F-4D97-AF65-F5344CB8AC3E}">
        <p14:creationId xmlns:p14="http://schemas.microsoft.com/office/powerpoint/2010/main" val="26188763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Picture Placeholder 3"/>
          <p:cNvSpPr>
            <a:spLocks noGrp="1"/>
          </p:cNvSpPr>
          <p:nvPr>
            <p:ph type="pic" sz="quarter" idx="19" hasCustomPrompt="1"/>
          </p:nvPr>
        </p:nvSpPr>
        <p:spPr>
          <a:xfrm>
            <a:off x="0" y="0"/>
            <a:ext cx="12192000" cy="6858000"/>
          </a:xfrm>
          <a:prstGeom prst="rect">
            <a:avLst/>
          </a:prstGeom>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3608146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4" name="Picture Placeholder 3"/>
          <p:cNvSpPr>
            <a:spLocks noGrp="1"/>
          </p:cNvSpPr>
          <p:nvPr>
            <p:ph type="pic" sz="quarter" idx="19" hasCustomPrompt="1"/>
          </p:nvPr>
        </p:nvSpPr>
        <p:spPr>
          <a:xfrm>
            <a:off x="935140" y="1786091"/>
            <a:ext cx="5059667" cy="3136900"/>
          </a:xfrm>
          <a:prstGeom prst="rect">
            <a:avLst/>
          </a:prstGeom>
        </p:spPr>
        <p:txBody>
          <a:bodyPr/>
          <a:lstStyle>
            <a:lvl1pPr marL="0" indent="0">
              <a:buNone/>
              <a:defRPr/>
            </a:lvl1pPr>
          </a:lstStyle>
          <a:p>
            <a:r>
              <a:rPr lang="en-US" dirty="0" smtClean="0"/>
              <a:t> </a:t>
            </a:r>
            <a:endParaRPr lang="en-US" dirty="0"/>
          </a:p>
        </p:txBody>
      </p:sp>
      <p:sp>
        <p:nvSpPr>
          <p:cNvPr id="5" name="Picture Placeholder 3"/>
          <p:cNvSpPr>
            <a:spLocks noGrp="1"/>
          </p:cNvSpPr>
          <p:nvPr>
            <p:ph type="pic" sz="quarter" idx="20" hasCustomPrompt="1"/>
          </p:nvPr>
        </p:nvSpPr>
        <p:spPr>
          <a:xfrm>
            <a:off x="6197193" y="1786247"/>
            <a:ext cx="5059667" cy="3136900"/>
          </a:xfrm>
          <a:prstGeom prst="rect">
            <a:avLst/>
          </a:prstGeom>
        </p:spPr>
        <p:txBody>
          <a:bodyPr/>
          <a:lstStyle>
            <a:lvl1pPr marL="0" indent="0">
              <a:buNone/>
              <a:defRPr/>
            </a:lvl1pPr>
          </a:lstStyle>
          <a:p>
            <a:r>
              <a:rPr lang="en-US" dirty="0" smtClean="0"/>
              <a:t> </a:t>
            </a:r>
            <a:endParaRPr lang="en-US" dirty="0"/>
          </a:p>
        </p:txBody>
      </p:sp>
      <p:sp>
        <p:nvSpPr>
          <p:cNvPr id="6" name="Text Placeholder 14"/>
          <p:cNvSpPr>
            <a:spLocks noGrp="1"/>
          </p:cNvSpPr>
          <p:nvPr>
            <p:ph type="body" sz="quarter" idx="46"/>
          </p:nvPr>
        </p:nvSpPr>
        <p:spPr>
          <a:xfrm>
            <a:off x="1036336" y="4177563"/>
            <a:ext cx="4958472" cy="404773"/>
          </a:xfrm>
          <a:prstGeom prst="rect">
            <a:avLst/>
          </a:prstGeom>
        </p:spPr>
        <p:txBody>
          <a:bodyPr anchor="ctr"/>
          <a:lstStyle>
            <a:lvl1pPr marL="0" indent="0" algn="l">
              <a:lnSpc>
                <a:spcPct val="120000"/>
              </a:lnSpc>
              <a:buNone/>
              <a:defRPr sz="1600" b="1">
                <a:solidFill>
                  <a:schemeClr val="bg1"/>
                </a:solidFill>
                <a:latin typeface="Aleo" pitchFamily="34" charset="0"/>
              </a:defRPr>
            </a:lvl1pPr>
          </a:lstStyle>
          <a:p>
            <a:pPr lvl="0"/>
            <a:endParaRPr lang="en-US" dirty="0"/>
          </a:p>
        </p:txBody>
      </p:sp>
      <p:sp>
        <p:nvSpPr>
          <p:cNvPr id="7" name="Text Placeholder 14"/>
          <p:cNvSpPr>
            <a:spLocks noGrp="1"/>
          </p:cNvSpPr>
          <p:nvPr>
            <p:ph type="body" sz="quarter" idx="47"/>
          </p:nvPr>
        </p:nvSpPr>
        <p:spPr>
          <a:xfrm>
            <a:off x="1036335" y="4480889"/>
            <a:ext cx="4958472" cy="303580"/>
          </a:xfrm>
          <a:prstGeom prst="rect">
            <a:avLst/>
          </a:prstGeom>
        </p:spPr>
        <p:txBody>
          <a:bodyPr anchor="ctr"/>
          <a:lstStyle>
            <a:lvl1pPr marL="0" indent="0" algn="l">
              <a:lnSpc>
                <a:spcPct val="120000"/>
              </a:lnSpc>
              <a:buNone/>
              <a:defRPr sz="1400" b="0">
                <a:solidFill>
                  <a:schemeClr val="bg1"/>
                </a:solidFill>
                <a:latin typeface="Calibri Light" pitchFamily="34" charset="0"/>
              </a:defRPr>
            </a:lvl1pPr>
          </a:lstStyle>
          <a:p>
            <a:pPr lvl="0"/>
            <a:endParaRPr lang="en-US" dirty="0"/>
          </a:p>
        </p:txBody>
      </p:sp>
      <p:sp>
        <p:nvSpPr>
          <p:cNvPr id="9" name="Text Placeholder 14"/>
          <p:cNvSpPr>
            <a:spLocks noGrp="1"/>
          </p:cNvSpPr>
          <p:nvPr>
            <p:ph type="body" sz="quarter" idx="48"/>
          </p:nvPr>
        </p:nvSpPr>
        <p:spPr>
          <a:xfrm>
            <a:off x="6298388" y="4177563"/>
            <a:ext cx="4958472" cy="404773"/>
          </a:xfrm>
          <a:prstGeom prst="rect">
            <a:avLst/>
          </a:prstGeom>
        </p:spPr>
        <p:txBody>
          <a:bodyPr anchor="ctr"/>
          <a:lstStyle>
            <a:lvl1pPr marL="0" indent="0" algn="l">
              <a:lnSpc>
                <a:spcPct val="120000"/>
              </a:lnSpc>
              <a:buNone/>
              <a:defRPr sz="1600" b="1">
                <a:solidFill>
                  <a:schemeClr val="bg1"/>
                </a:solidFill>
                <a:latin typeface="Aleo" pitchFamily="34" charset="0"/>
              </a:defRPr>
            </a:lvl1pPr>
          </a:lstStyle>
          <a:p>
            <a:pPr lvl="0"/>
            <a:endParaRPr lang="en-US" dirty="0"/>
          </a:p>
        </p:txBody>
      </p:sp>
      <p:sp>
        <p:nvSpPr>
          <p:cNvPr id="10" name="Text Placeholder 14"/>
          <p:cNvSpPr>
            <a:spLocks noGrp="1"/>
          </p:cNvSpPr>
          <p:nvPr>
            <p:ph type="body" sz="quarter" idx="49"/>
          </p:nvPr>
        </p:nvSpPr>
        <p:spPr>
          <a:xfrm>
            <a:off x="6298387" y="4480889"/>
            <a:ext cx="4958472" cy="303580"/>
          </a:xfrm>
          <a:prstGeom prst="rect">
            <a:avLst/>
          </a:prstGeom>
        </p:spPr>
        <p:txBody>
          <a:bodyPr anchor="ctr"/>
          <a:lstStyle>
            <a:lvl1pPr marL="0" indent="0" algn="l">
              <a:lnSpc>
                <a:spcPct val="120000"/>
              </a:lnSpc>
              <a:buNone/>
              <a:defRPr sz="1400" b="0">
                <a:solidFill>
                  <a:schemeClr val="bg1"/>
                </a:solidFill>
                <a:latin typeface="Calibri Light" pitchFamily="34" charset="0"/>
              </a:defRPr>
            </a:lvl1pPr>
          </a:lstStyle>
          <a:p>
            <a:pPr lvl="0"/>
            <a:endParaRPr lang="en-US" dirty="0"/>
          </a:p>
        </p:txBody>
      </p:sp>
    </p:spTree>
    <p:extLst>
      <p:ext uri="{BB962C8B-B14F-4D97-AF65-F5344CB8AC3E}">
        <p14:creationId xmlns:p14="http://schemas.microsoft.com/office/powerpoint/2010/main" val="26224670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23" name="Picture Placeholder 5"/>
          <p:cNvSpPr>
            <a:spLocks noGrp="1"/>
          </p:cNvSpPr>
          <p:nvPr>
            <p:ph type="pic" sz="quarter" idx="14" hasCustomPrompt="1"/>
          </p:nvPr>
        </p:nvSpPr>
        <p:spPr>
          <a:xfrm>
            <a:off x="0" y="2628900"/>
            <a:ext cx="2032000" cy="1828800"/>
          </a:xfrm>
          <a:prstGeom prst="rect">
            <a:avLst/>
          </a:prstGeom>
        </p:spPr>
        <p:txBody>
          <a:bodyPr/>
          <a:lstStyle>
            <a:lvl1pPr marL="0" indent="0">
              <a:buNone/>
              <a:defRPr/>
            </a:lvl1pPr>
          </a:lstStyle>
          <a:p>
            <a:r>
              <a:rPr lang="en-US" dirty="0" smtClean="0"/>
              <a:t> </a:t>
            </a:r>
            <a:endParaRPr lang="en-US" dirty="0"/>
          </a:p>
        </p:txBody>
      </p:sp>
      <p:sp>
        <p:nvSpPr>
          <p:cNvPr id="24" name="Picture Placeholder 5"/>
          <p:cNvSpPr>
            <a:spLocks noGrp="1"/>
          </p:cNvSpPr>
          <p:nvPr>
            <p:ph type="pic" sz="quarter" idx="15" hasCustomPrompt="1"/>
          </p:nvPr>
        </p:nvSpPr>
        <p:spPr>
          <a:xfrm>
            <a:off x="2032000" y="2628900"/>
            <a:ext cx="2032000" cy="1828800"/>
          </a:xfrm>
          <a:prstGeom prst="rect">
            <a:avLst/>
          </a:prstGeom>
        </p:spPr>
        <p:txBody>
          <a:bodyPr/>
          <a:lstStyle>
            <a:lvl1pPr marL="0" indent="0">
              <a:buNone/>
              <a:defRPr/>
            </a:lvl1pPr>
          </a:lstStyle>
          <a:p>
            <a:r>
              <a:rPr lang="en-US" dirty="0" smtClean="0"/>
              <a:t> </a:t>
            </a:r>
            <a:endParaRPr lang="en-US" dirty="0"/>
          </a:p>
        </p:txBody>
      </p:sp>
      <p:sp>
        <p:nvSpPr>
          <p:cNvPr id="25" name="Picture Placeholder 5"/>
          <p:cNvSpPr>
            <a:spLocks noGrp="1"/>
          </p:cNvSpPr>
          <p:nvPr>
            <p:ph type="pic" sz="quarter" idx="16" hasCustomPrompt="1"/>
          </p:nvPr>
        </p:nvSpPr>
        <p:spPr>
          <a:xfrm>
            <a:off x="4064000" y="2628900"/>
            <a:ext cx="2032000" cy="1828800"/>
          </a:xfrm>
          <a:prstGeom prst="rect">
            <a:avLst/>
          </a:prstGeom>
        </p:spPr>
        <p:txBody>
          <a:bodyPr/>
          <a:lstStyle>
            <a:lvl1pPr marL="0" indent="0">
              <a:buNone/>
              <a:defRPr/>
            </a:lvl1pPr>
          </a:lstStyle>
          <a:p>
            <a:r>
              <a:rPr lang="en-US" dirty="0" smtClean="0"/>
              <a:t> </a:t>
            </a:r>
            <a:endParaRPr lang="en-US" dirty="0"/>
          </a:p>
        </p:txBody>
      </p:sp>
      <p:sp>
        <p:nvSpPr>
          <p:cNvPr id="26" name="Picture Placeholder 5"/>
          <p:cNvSpPr>
            <a:spLocks noGrp="1"/>
          </p:cNvSpPr>
          <p:nvPr>
            <p:ph type="pic" sz="quarter" idx="17" hasCustomPrompt="1"/>
          </p:nvPr>
        </p:nvSpPr>
        <p:spPr>
          <a:xfrm>
            <a:off x="0" y="4457700"/>
            <a:ext cx="2032000" cy="1828800"/>
          </a:xfrm>
          <a:prstGeom prst="rect">
            <a:avLst/>
          </a:prstGeom>
        </p:spPr>
        <p:txBody>
          <a:bodyPr/>
          <a:lstStyle>
            <a:lvl1pPr marL="0" indent="0">
              <a:buNone/>
              <a:defRPr/>
            </a:lvl1pPr>
          </a:lstStyle>
          <a:p>
            <a:r>
              <a:rPr lang="en-US" dirty="0" smtClean="0"/>
              <a:t> </a:t>
            </a:r>
            <a:endParaRPr lang="en-US" dirty="0"/>
          </a:p>
        </p:txBody>
      </p:sp>
      <p:sp>
        <p:nvSpPr>
          <p:cNvPr id="27" name="Picture Placeholder 5"/>
          <p:cNvSpPr>
            <a:spLocks noGrp="1"/>
          </p:cNvSpPr>
          <p:nvPr>
            <p:ph type="pic" sz="quarter" idx="18" hasCustomPrompt="1"/>
          </p:nvPr>
        </p:nvSpPr>
        <p:spPr>
          <a:xfrm>
            <a:off x="2032000" y="4457700"/>
            <a:ext cx="2032000" cy="1828800"/>
          </a:xfrm>
          <a:prstGeom prst="rect">
            <a:avLst/>
          </a:prstGeom>
        </p:spPr>
        <p:txBody>
          <a:bodyPr/>
          <a:lstStyle>
            <a:lvl1pPr marL="0" indent="0">
              <a:buNone/>
              <a:defRPr/>
            </a:lvl1pPr>
          </a:lstStyle>
          <a:p>
            <a:r>
              <a:rPr lang="en-US" dirty="0" smtClean="0"/>
              <a:t> </a:t>
            </a:r>
            <a:endParaRPr lang="en-US" dirty="0"/>
          </a:p>
        </p:txBody>
      </p:sp>
      <p:sp>
        <p:nvSpPr>
          <p:cNvPr id="28" name="Picture Placeholder 5"/>
          <p:cNvSpPr>
            <a:spLocks noGrp="1"/>
          </p:cNvSpPr>
          <p:nvPr>
            <p:ph type="pic" sz="quarter" idx="19" hasCustomPrompt="1"/>
          </p:nvPr>
        </p:nvSpPr>
        <p:spPr>
          <a:xfrm>
            <a:off x="4064000" y="4457700"/>
            <a:ext cx="2032000" cy="1828800"/>
          </a:xfrm>
          <a:prstGeom prst="rect">
            <a:avLst/>
          </a:prstGeom>
        </p:spPr>
        <p:txBody>
          <a:bodyPr/>
          <a:lstStyle>
            <a:lvl1pPr marL="0" indent="0">
              <a:buNone/>
              <a:defRPr/>
            </a:lvl1pPr>
          </a:lstStyle>
          <a:p>
            <a:r>
              <a:rPr lang="en-US" dirty="0" smtClean="0"/>
              <a:t> </a:t>
            </a:r>
            <a:endParaRPr lang="en-US" dirty="0"/>
          </a:p>
        </p:txBody>
      </p:sp>
      <p:sp>
        <p:nvSpPr>
          <p:cNvPr id="29" name="Picture Placeholder 5"/>
          <p:cNvSpPr>
            <a:spLocks noGrp="1"/>
          </p:cNvSpPr>
          <p:nvPr>
            <p:ph type="pic" sz="quarter" idx="22" hasCustomPrompt="1"/>
          </p:nvPr>
        </p:nvSpPr>
        <p:spPr>
          <a:xfrm>
            <a:off x="6096000" y="2628900"/>
            <a:ext cx="2032000" cy="1828800"/>
          </a:xfrm>
          <a:prstGeom prst="rect">
            <a:avLst/>
          </a:prstGeom>
        </p:spPr>
        <p:txBody>
          <a:bodyPr/>
          <a:lstStyle>
            <a:lvl1pPr marL="0" indent="0">
              <a:buNone/>
              <a:defRPr/>
            </a:lvl1pPr>
          </a:lstStyle>
          <a:p>
            <a:r>
              <a:rPr lang="en-US" dirty="0" smtClean="0"/>
              <a:t> </a:t>
            </a:r>
            <a:endParaRPr lang="en-US" dirty="0"/>
          </a:p>
        </p:txBody>
      </p:sp>
      <p:sp>
        <p:nvSpPr>
          <p:cNvPr id="30" name="Picture Placeholder 5"/>
          <p:cNvSpPr>
            <a:spLocks noGrp="1"/>
          </p:cNvSpPr>
          <p:nvPr>
            <p:ph type="pic" sz="quarter" idx="23" hasCustomPrompt="1"/>
          </p:nvPr>
        </p:nvSpPr>
        <p:spPr>
          <a:xfrm>
            <a:off x="6096000" y="4457700"/>
            <a:ext cx="2032000" cy="1828800"/>
          </a:xfrm>
          <a:prstGeom prst="rect">
            <a:avLst/>
          </a:prstGeom>
        </p:spPr>
        <p:txBody>
          <a:bodyPr/>
          <a:lstStyle>
            <a:lvl1pPr marL="0" indent="0">
              <a:buNone/>
              <a:defRPr/>
            </a:lvl1pPr>
          </a:lstStyle>
          <a:p>
            <a:r>
              <a:rPr lang="en-US" dirty="0" smtClean="0"/>
              <a:t> </a:t>
            </a:r>
            <a:endParaRPr lang="en-US" dirty="0"/>
          </a:p>
        </p:txBody>
      </p:sp>
      <p:sp>
        <p:nvSpPr>
          <p:cNvPr id="31" name="Picture Placeholder 5"/>
          <p:cNvSpPr>
            <a:spLocks noGrp="1"/>
          </p:cNvSpPr>
          <p:nvPr>
            <p:ph type="pic" sz="quarter" idx="24" hasCustomPrompt="1"/>
          </p:nvPr>
        </p:nvSpPr>
        <p:spPr>
          <a:xfrm>
            <a:off x="8128000" y="2628900"/>
            <a:ext cx="2032000" cy="1828800"/>
          </a:xfrm>
          <a:prstGeom prst="rect">
            <a:avLst/>
          </a:prstGeom>
        </p:spPr>
        <p:txBody>
          <a:bodyPr/>
          <a:lstStyle>
            <a:lvl1pPr marL="0" indent="0">
              <a:buNone/>
              <a:defRPr/>
            </a:lvl1pPr>
          </a:lstStyle>
          <a:p>
            <a:r>
              <a:rPr lang="en-US" dirty="0" smtClean="0"/>
              <a:t> </a:t>
            </a:r>
            <a:endParaRPr lang="en-US" dirty="0"/>
          </a:p>
        </p:txBody>
      </p:sp>
      <p:sp>
        <p:nvSpPr>
          <p:cNvPr id="32" name="Picture Placeholder 5"/>
          <p:cNvSpPr>
            <a:spLocks noGrp="1"/>
          </p:cNvSpPr>
          <p:nvPr>
            <p:ph type="pic" sz="quarter" idx="25" hasCustomPrompt="1"/>
          </p:nvPr>
        </p:nvSpPr>
        <p:spPr>
          <a:xfrm>
            <a:off x="8128000" y="4457700"/>
            <a:ext cx="2032000" cy="1828800"/>
          </a:xfrm>
          <a:prstGeom prst="rect">
            <a:avLst/>
          </a:prstGeom>
        </p:spPr>
        <p:txBody>
          <a:bodyPr/>
          <a:lstStyle>
            <a:lvl1pPr marL="0" indent="0">
              <a:buNone/>
              <a:defRPr/>
            </a:lvl1pPr>
          </a:lstStyle>
          <a:p>
            <a:r>
              <a:rPr lang="en-US" dirty="0" smtClean="0"/>
              <a:t> </a:t>
            </a:r>
            <a:endParaRPr lang="en-US" dirty="0"/>
          </a:p>
        </p:txBody>
      </p:sp>
      <p:sp>
        <p:nvSpPr>
          <p:cNvPr id="33" name="Picture Placeholder 5"/>
          <p:cNvSpPr>
            <a:spLocks noGrp="1"/>
          </p:cNvSpPr>
          <p:nvPr>
            <p:ph type="pic" sz="quarter" idx="26" hasCustomPrompt="1"/>
          </p:nvPr>
        </p:nvSpPr>
        <p:spPr>
          <a:xfrm>
            <a:off x="10160000" y="2628900"/>
            <a:ext cx="2032000" cy="1828800"/>
          </a:xfrm>
          <a:prstGeom prst="rect">
            <a:avLst/>
          </a:prstGeom>
        </p:spPr>
        <p:txBody>
          <a:bodyPr/>
          <a:lstStyle>
            <a:lvl1pPr marL="0" indent="0">
              <a:buNone/>
              <a:defRPr/>
            </a:lvl1pPr>
          </a:lstStyle>
          <a:p>
            <a:r>
              <a:rPr lang="en-US" dirty="0" smtClean="0"/>
              <a:t> </a:t>
            </a:r>
            <a:endParaRPr lang="en-US" dirty="0"/>
          </a:p>
        </p:txBody>
      </p:sp>
      <p:sp>
        <p:nvSpPr>
          <p:cNvPr id="34" name="Picture Placeholder 5"/>
          <p:cNvSpPr>
            <a:spLocks noGrp="1"/>
          </p:cNvSpPr>
          <p:nvPr>
            <p:ph type="pic" sz="quarter" idx="27" hasCustomPrompt="1"/>
          </p:nvPr>
        </p:nvSpPr>
        <p:spPr>
          <a:xfrm>
            <a:off x="10160000" y="4457700"/>
            <a:ext cx="2032000" cy="1828800"/>
          </a:xfrm>
          <a:prstGeom prst="rect">
            <a:avLst/>
          </a:prstGeom>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193256579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16" name="Rectangle 15"/>
          <p:cNvSpPr/>
          <p:nvPr userDrawn="1"/>
        </p:nvSpPr>
        <p:spPr>
          <a:xfrm>
            <a:off x="711200" y="2413000"/>
            <a:ext cx="10566400" cy="37592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Picture Placeholder 5"/>
          <p:cNvSpPr>
            <a:spLocks noGrp="1"/>
          </p:cNvSpPr>
          <p:nvPr>
            <p:ph type="pic" sz="quarter" idx="14"/>
          </p:nvPr>
        </p:nvSpPr>
        <p:spPr>
          <a:xfrm>
            <a:off x="1016000" y="2006600"/>
            <a:ext cx="5791200" cy="3860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36741546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17" name="Picture Placeholder 2"/>
          <p:cNvSpPr>
            <a:spLocks noGrp="1"/>
          </p:cNvSpPr>
          <p:nvPr>
            <p:ph type="pic" sz="quarter" idx="14" hasCustomPrompt="1"/>
          </p:nvPr>
        </p:nvSpPr>
        <p:spPr>
          <a:xfrm rot="20837620">
            <a:off x="1224247" y="2069594"/>
            <a:ext cx="2039007" cy="2120567"/>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smtClean="0"/>
              <a:t> </a:t>
            </a:r>
            <a:endParaRPr lang="en-US" dirty="0"/>
          </a:p>
        </p:txBody>
      </p:sp>
      <p:sp>
        <p:nvSpPr>
          <p:cNvPr id="18" name="Picture Placeholder 2"/>
          <p:cNvSpPr>
            <a:spLocks noGrp="1"/>
          </p:cNvSpPr>
          <p:nvPr>
            <p:ph type="pic" sz="quarter" idx="15" hasCustomPrompt="1"/>
          </p:nvPr>
        </p:nvSpPr>
        <p:spPr>
          <a:xfrm rot="493446">
            <a:off x="3269506" y="2189502"/>
            <a:ext cx="2039007" cy="2120567"/>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smtClean="0"/>
              <a:t> </a:t>
            </a:r>
            <a:endParaRPr lang="en-US" dirty="0"/>
          </a:p>
        </p:txBody>
      </p:sp>
      <p:sp>
        <p:nvSpPr>
          <p:cNvPr id="19" name="Picture Placeholder 2"/>
          <p:cNvSpPr>
            <a:spLocks noGrp="1"/>
          </p:cNvSpPr>
          <p:nvPr>
            <p:ph type="pic" sz="quarter" idx="16" hasCustomPrompt="1"/>
          </p:nvPr>
        </p:nvSpPr>
        <p:spPr>
          <a:xfrm rot="20547299">
            <a:off x="5229322" y="1852007"/>
            <a:ext cx="2039005" cy="2120565"/>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smtClean="0"/>
              <a:t> </a:t>
            </a:r>
            <a:endParaRPr lang="en-US" dirty="0"/>
          </a:p>
        </p:txBody>
      </p:sp>
      <p:sp>
        <p:nvSpPr>
          <p:cNvPr id="20" name="Picture Placeholder 2"/>
          <p:cNvSpPr>
            <a:spLocks noGrp="1"/>
          </p:cNvSpPr>
          <p:nvPr>
            <p:ph type="pic" sz="quarter" idx="17" hasCustomPrompt="1"/>
          </p:nvPr>
        </p:nvSpPr>
        <p:spPr>
          <a:xfrm rot="649432">
            <a:off x="7170094" y="2027930"/>
            <a:ext cx="2039007" cy="2120567"/>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smtClean="0"/>
              <a:t> </a:t>
            </a:r>
            <a:endParaRPr lang="en-US" dirty="0"/>
          </a:p>
        </p:txBody>
      </p:sp>
      <p:sp>
        <p:nvSpPr>
          <p:cNvPr id="21" name="Picture Placeholder 2"/>
          <p:cNvSpPr>
            <a:spLocks noGrp="1"/>
          </p:cNvSpPr>
          <p:nvPr>
            <p:ph type="pic" sz="quarter" idx="18" hasCustomPrompt="1"/>
          </p:nvPr>
        </p:nvSpPr>
        <p:spPr>
          <a:xfrm rot="21124587">
            <a:off x="9015005" y="2035419"/>
            <a:ext cx="2039007" cy="2120567"/>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smtClean="0"/>
              <a:t> </a:t>
            </a:r>
            <a:endParaRPr lang="en-US" dirty="0"/>
          </a:p>
        </p:txBody>
      </p:sp>
      <p:sp>
        <p:nvSpPr>
          <p:cNvPr id="22" name="Text Placeholder 2"/>
          <p:cNvSpPr>
            <a:spLocks noGrp="1"/>
          </p:cNvSpPr>
          <p:nvPr>
            <p:ph type="body" sz="quarter" idx="19" hasCustomPrompt="1"/>
          </p:nvPr>
        </p:nvSpPr>
        <p:spPr>
          <a:xfrm>
            <a:off x="0" y="3835400"/>
            <a:ext cx="12192000" cy="2133600"/>
          </a:xfrm>
          <a:prstGeom prst="rect">
            <a:avLst/>
          </a:prstGeom>
          <a:solidFill>
            <a:schemeClr val="tx1">
              <a:lumMod val="75000"/>
              <a:lumOff val="25000"/>
            </a:schemeClr>
          </a:solidFill>
        </p:spPr>
        <p:txBody>
          <a:bodyPr anchor="ctr"/>
          <a:lstStyle>
            <a:lvl1pPr marL="0" indent="0" algn="ctr">
              <a:lnSpc>
                <a:spcPct val="120000"/>
              </a:lnSpc>
              <a:buNone/>
              <a:defRPr sz="1333" b="0">
                <a:solidFill>
                  <a:schemeClr val="bg1"/>
                </a:solidFill>
                <a:latin typeface="Calibri Light" pitchFamily="34" charset="0"/>
                <a:cs typeface="Levenim MT" pitchFamily="2" charset="-79"/>
              </a:defRPr>
            </a:lvl1pPr>
          </a:lstStyle>
          <a:p>
            <a:pPr lvl="0"/>
            <a:r>
              <a:rPr lang="en-US" dirty="0" smtClean="0"/>
              <a:t>.</a:t>
            </a:r>
            <a:endParaRPr lang="id-ID" dirty="0"/>
          </a:p>
        </p:txBody>
      </p:sp>
      <p:sp>
        <p:nvSpPr>
          <p:cNvPr id="23" name="Text Placeholder 2"/>
          <p:cNvSpPr>
            <a:spLocks noGrp="1"/>
          </p:cNvSpPr>
          <p:nvPr>
            <p:ph type="body" sz="quarter" idx="20"/>
          </p:nvPr>
        </p:nvSpPr>
        <p:spPr>
          <a:xfrm>
            <a:off x="737992" y="3837488"/>
            <a:ext cx="10716016" cy="2133600"/>
          </a:xfrm>
          <a:prstGeom prst="rect">
            <a:avLst/>
          </a:prstGeom>
          <a:noFill/>
        </p:spPr>
        <p:txBody>
          <a:bodyPr anchor="ctr"/>
          <a:lstStyle>
            <a:lvl1pPr marL="0" indent="0" algn="ctr">
              <a:lnSpc>
                <a:spcPct val="120000"/>
              </a:lnSpc>
              <a:buNone/>
              <a:defRPr sz="1333" b="0">
                <a:solidFill>
                  <a:schemeClr val="bg1"/>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45199628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Isosceles Triangle 1"/>
          <p:cNvSpPr/>
          <p:nvPr userDrawn="1"/>
        </p:nvSpPr>
        <p:spPr>
          <a:xfrm rot="11546040" flipH="1" flipV="1">
            <a:off x="11386537" y="420654"/>
            <a:ext cx="344875" cy="6527799"/>
          </a:xfrm>
          <a:custGeom>
            <a:avLst/>
            <a:gdLst>
              <a:gd name="connsiteX0" fmla="*/ 0 w 711154"/>
              <a:gd name="connsiteY0" fmla="*/ 8092007 h 8092007"/>
              <a:gd name="connsiteX1" fmla="*/ 355577 w 711154"/>
              <a:gd name="connsiteY1" fmla="*/ 0 h 8092007"/>
              <a:gd name="connsiteX2" fmla="*/ 711154 w 711154"/>
              <a:gd name="connsiteY2" fmla="*/ 8092007 h 8092007"/>
              <a:gd name="connsiteX3" fmla="*/ 0 w 711154"/>
              <a:gd name="connsiteY3" fmla="*/ 8092007 h 8092007"/>
              <a:gd name="connsiteX0" fmla="*/ 0 w 505883"/>
              <a:gd name="connsiteY0" fmla="*/ 8367850 h 8367850"/>
              <a:gd name="connsiteX1" fmla="*/ 150306 w 505883"/>
              <a:gd name="connsiteY1" fmla="*/ 0 h 8367850"/>
              <a:gd name="connsiteX2" fmla="*/ 505883 w 505883"/>
              <a:gd name="connsiteY2" fmla="*/ 8092007 h 8367850"/>
              <a:gd name="connsiteX3" fmla="*/ 0 w 505883"/>
              <a:gd name="connsiteY3" fmla="*/ 8367850 h 8367850"/>
              <a:gd name="connsiteX0" fmla="*/ 0 w 458838"/>
              <a:gd name="connsiteY0" fmla="*/ 8367850 h 8367850"/>
              <a:gd name="connsiteX1" fmla="*/ 150306 w 458838"/>
              <a:gd name="connsiteY1" fmla="*/ 0 h 8367850"/>
              <a:gd name="connsiteX2" fmla="*/ 458838 w 458838"/>
              <a:gd name="connsiteY2" fmla="*/ 8009049 h 8367850"/>
              <a:gd name="connsiteX3" fmla="*/ 0 w 458838"/>
              <a:gd name="connsiteY3" fmla="*/ 8367850 h 8367850"/>
              <a:gd name="connsiteX0" fmla="*/ 0 w 489858"/>
              <a:gd name="connsiteY0" fmla="*/ 8336774 h 8336774"/>
              <a:gd name="connsiteX1" fmla="*/ 181326 w 489858"/>
              <a:gd name="connsiteY1" fmla="*/ 0 h 8336774"/>
              <a:gd name="connsiteX2" fmla="*/ 489858 w 489858"/>
              <a:gd name="connsiteY2" fmla="*/ 8009049 h 8336774"/>
              <a:gd name="connsiteX3" fmla="*/ 0 w 489858"/>
              <a:gd name="connsiteY3" fmla="*/ 8336774 h 8336774"/>
              <a:gd name="connsiteX0" fmla="*/ 0 w 497517"/>
              <a:gd name="connsiteY0" fmla="*/ 8324714 h 8324714"/>
              <a:gd name="connsiteX1" fmla="*/ 188985 w 497517"/>
              <a:gd name="connsiteY1" fmla="*/ 0 h 8324714"/>
              <a:gd name="connsiteX2" fmla="*/ 497517 w 497517"/>
              <a:gd name="connsiteY2" fmla="*/ 8009049 h 8324714"/>
              <a:gd name="connsiteX3" fmla="*/ 0 w 497517"/>
              <a:gd name="connsiteY3" fmla="*/ 8324714 h 8324714"/>
              <a:gd name="connsiteX0" fmla="*/ 0 w 490944"/>
              <a:gd name="connsiteY0" fmla="*/ 8326181 h 8326181"/>
              <a:gd name="connsiteX1" fmla="*/ 182412 w 490944"/>
              <a:gd name="connsiteY1" fmla="*/ 0 h 8326181"/>
              <a:gd name="connsiteX2" fmla="*/ 490944 w 490944"/>
              <a:gd name="connsiteY2" fmla="*/ 8009049 h 8326181"/>
              <a:gd name="connsiteX3" fmla="*/ 0 w 490944"/>
              <a:gd name="connsiteY3" fmla="*/ 8326181 h 8326181"/>
              <a:gd name="connsiteX0" fmla="*/ 0 w 405211"/>
              <a:gd name="connsiteY0" fmla="*/ 8326181 h 8326181"/>
              <a:gd name="connsiteX1" fmla="*/ 182412 w 405211"/>
              <a:gd name="connsiteY1" fmla="*/ 0 h 8326181"/>
              <a:gd name="connsiteX2" fmla="*/ 405211 w 405211"/>
              <a:gd name="connsiteY2" fmla="*/ 6541663 h 8326181"/>
              <a:gd name="connsiteX3" fmla="*/ 0 w 405211"/>
              <a:gd name="connsiteY3" fmla="*/ 8326181 h 8326181"/>
              <a:gd name="connsiteX0" fmla="*/ 0 w 345636"/>
              <a:gd name="connsiteY0" fmla="*/ 6574087 h 6574087"/>
              <a:gd name="connsiteX1" fmla="*/ 122837 w 345636"/>
              <a:gd name="connsiteY1" fmla="*/ 0 h 6574087"/>
              <a:gd name="connsiteX2" fmla="*/ 345636 w 345636"/>
              <a:gd name="connsiteY2" fmla="*/ 6541663 h 6574087"/>
              <a:gd name="connsiteX3" fmla="*/ 0 w 345636"/>
              <a:gd name="connsiteY3" fmla="*/ 6574087 h 6574087"/>
              <a:gd name="connsiteX0" fmla="*/ 0 w 357354"/>
              <a:gd name="connsiteY0" fmla="*/ 6574087 h 6574087"/>
              <a:gd name="connsiteX1" fmla="*/ 122837 w 357354"/>
              <a:gd name="connsiteY1" fmla="*/ 0 h 6574087"/>
              <a:gd name="connsiteX2" fmla="*/ 357354 w 357354"/>
              <a:gd name="connsiteY2" fmla="*/ 6453246 h 6574087"/>
              <a:gd name="connsiteX3" fmla="*/ 0 w 357354"/>
              <a:gd name="connsiteY3" fmla="*/ 6574087 h 6574087"/>
              <a:gd name="connsiteX0" fmla="*/ 0 w 349034"/>
              <a:gd name="connsiteY0" fmla="*/ 6574087 h 6574087"/>
              <a:gd name="connsiteX1" fmla="*/ 122837 w 349034"/>
              <a:gd name="connsiteY1" fmla="*/ 0 h 6574087"/>
              <a:gd name="connsiteX2" fmla="*/ 349034 w 349034"/>
              <a:gd name="connsiteY2" fmla="*/ 6486293 h 6574087"/>
              <a:gd name="connsiteX3" fmla="*/ 0 w 349034"/>
              <a:gd name="connsiteY3" fmla="*/ 6574087 h 6574087"/>
              <a:gd name="connsiteX0" fmla="*/ 0 w 351437"/>
              <a:gd name="connsiteY0" fmla="*/ 6527799 h 6527799"/>
              <a:gd name="connsiteX1" fmla="*/ 125240 w 351437"/>
              <a:gd name="connsiteY1" fmla="*/ 0 h 6527799"/>
              <a:gd name="connsiteX2" fmla="*/ 351437 w 351437"/>
              <a:gd name="connsiteY2" fmla="*/ 6486293 h 6527799"/>
              <a:gd name="connsiteX3" fmla="*/ 0 w 351437"/>
              <a:gd name="connsiteY3" fmla="*/ 6527799 h 6527799"/>
              <a:gd name="connsiteX0" fmla="*/ 0 w 344875"/>
              <a:gd name="connsiteY0" fmla="*/ 6527799 h 6527799"/>
              <a:gd name="connsiteX1" fmla="*/ 125240 w 344875"/>
              <a:gd name="connsiteY1" fmla="*/ 0 h 6527799"/>
              <a:gd name="connsiteX2" fmla="*/ 344875 w 344875"/>
              <a:gd name="connsiteY2" fmla="*/ 6456528 h 6527799"/>
              <a:gd name="connsiteX3" fmla="*/ 0 w 344875"/>
              <a:gd name="connsiteY3" fmla="*/ 6527799 h 6527799"/>
            </a:gdLst>
            <a:ahLst/>
            <a:cxnLst>
              <a:cxn ang="0">
                <a:pos x="connsiteX0" y="connsiteY0"/>
              </a:cxn>
              <a:cxn ang="0">
                <a:pos x="connsiteX1" y="connsiteY1"/>
              </a:cxn>
              <a:cxn ang="0">
                <a:pos x="connsiteX2" y="connsiteY2"/>
              </a:cxn>
              <a:cxn ang="0">
                <a:pos x="connsiteX3" y="connsiteY3"/>
              </a:cxn>
            </a:cxnLst>
            <a:rect l="l" t="t" r="r" b="b"/>
            <a:pathLst>
              <a:path w="344875" h="6527799">
                <a:moveTo>
                  <a:pt x="0" y="6527799"/>
                </a:moveTo>
                <a:lnTo>
                  <a:pt x="125240" y="0"/>
                </a:lnTo>
                <a:lnTo>
                  <a:pt x="344875" y="6456528"/>
                </a:lnTo>
                <a:lnTo>
                  <a:pt x="0" y="65277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p:cNvSpPr/>
          <p:nvPr userDrawn="1"/>
        </p:nvSpPr>
        <p:spPr>
          <a:xfrm rot="12745129">
            <a:off x="4872477" y="-779936"/>
            <a:ext cx="490944" cy="8326181"/>
          </a:xfrm>
          <a:custGeom>
            <a:avLst/>
            <a:gdLst>
              <a:gd name="connsiteX0" fmla="*/ 0 w 711154"/>
              <a:gd name="connsiteY0" fmla="*/ 8092007 h 8092007"/>
              <a:gd name="connsiteX1" fmla="*/ 355577 w 711154"/>
              <a:gd name="connsiteY1" fmla="*/ 0 h 8092007"/>
              <a:gd name="connsiteX2" fmla="*/ 711154 w 711154"/>
              <a:gd name="connsiteY2" fmla="*/ 8092007 h 8092007"/>
              <a:gd name="connsiteX3" fmla="*/ 0 w 711154"/>
              <a:gd name="connsiteY3" fmla="*/ 8092007 h 8092007"/>
              <a:gd name="connsiteX0" fmla="*/ 0 w 505883"/>
              <a:gd name="connsiteY0" fmla="*/ 8367850 h 8367850"/>
              <a:gd name="connsiteX1" fmla="*/ 150306 w 505883"/>
              <a:gd name="connsiteY1" fmla="*/ 0 h 8367850"/>
              <a:gd name="connsiteX2" fmla="*/ 505883 w 505883"/>
              <a:gd name="connsiteY2" fmla="*/ 8092007 h 8367850"/>
              <a:gd name="connsiteX3" fmla="*/ 0 w 505883"/>
              <a:gd name="connsiteY3" fmla="*/ 8367850 h 8367850"/>
              <a:gd name="connsiteX0" fmla="*/ 0 w 458838"/>
              <a:gd name="connsiteY0" fmla="*/ 8367850 h 8367850"/>
              <a:gd name="connsiteX1" fmla="*/ 150306 w 458838"/>
              <a:gd name="connsiteY1" fmla="*/ 0 h 8367850"/>
              <a:gd name="connsiteX2" fmla="*/ 458838 w 458838"/>
              <a:gd name="connsiteY2" fmla="*/ 8009049 h 8367850"/>
              <a:gd name="connsiteX3" fmla="*/ 0 w 458838"/>
              <a:gd name="connsiteY3" fmla="*/ 8367850 h 8367850"/>
              <a:gd name="connsiteX0" fmla="*/ 0 w 489858"/>
              <a:gd name="connsiteY0" fmla="*/ 8336774 h 8336774"/>
              <a:gd name="connsiteX1" fmla="*/ 181326 w 489858"/>
              <a:gd name="connsiteY1" fmla="*/ 0 h 8336774"/>
              <a:gd name="connsiteX2" fmla="*/ 489858 w 489858"/>
              <a:gd name="connsiteY2" fmla="*/ 8009049 h 8336774"/>
              <a:gd name="connsiteX3" fmla="*/ 0 w 489858"/>
              <a:gd name="connsiteY3" fmla="*/ 8336774 h 8336774"/>
              <a:gd name="connsiteX0" fmla="*/ 0 w 497517"/>
              <a:gd name="connsiteY0" fmla="*/ 8324714 h 8324714"/>
              <a:gd name="connsiteX1" fmla="*/ 188985 w 497517"/>
              <a:gd name="connsiteY1" fmla="*/ 0 h 8324714"/>
              <a:gd name="connsiteX2" fmla="*/ 497517 w 497517"/>
              <a:gd name="connsiteY2" fmla="*/ 8009049 h 8324714"/>
              <a:gd name="connsiteX3" fmla="*/ 0 w 497517"/>
              <a:gd name="connsiteY3" fmla="*/ 8324714 h 8324714"/>
              <a:gd name="connsiteX0" fmla="*/ 0 w 490944"/>
              <a:gd name="connsiteY0" fmla="*/ 8326181 h 8326181"/>
              <a:gd name="connsiteX1" fmla="*/ 182412 w 490944"/>
              <a:gd name="connsiteY1" fmla="*/ 0 h 8326181"/>
              <a:gd name="connsiteX2" fmla="*/ 490944 w 490944"/>
              <a:gd name="connsiteY2" fmla="*/ 8009049 h 8326181"/>
              <a:gd name="connsiteX3" fmla="*/ 0 w 490944"/>
              <a:gd name="connsiteY3" fmla="*/ 8326181 h 8326181"/>
            </a:gdLst>
            <a:ahLst/>
            <a:cxnLst>
              <a:cxn ang="0">
                <a:pos x="connsiteX0" y="connsiteY0"/>
              </a:cxn>
              <a:cxn ang="0">
                <a:pos x="connsiteX1" y="connsiteY1"/>
              </a:cxn>
              <a:cxn ang="0">
                <a:pos x="connsiteX2" y="connsiteY2"/>
              </a:cxn>
              <a:cxn ang="0">
                <a:pos x="connsiteX3" y="connsiteY3"/>
              </a:cxn>
            </a:cxnLst>
            <a:rect l="l" t="t" r="r" b="b"/>
            <a:pathLst>
              <a:path w="490944" h="8326181">
                <a:moveTo>
                  <a:pt x="0" y="8326181"/>
                </a:moveTo>
                <a:lnTo>
                  <a:pt x="182412" y="0"/>
                </a:lnTo>
                <a:lnTo>
                  <a:pt x="490944" y="8009049"/>
                </a:lnTo>
                <a:lnTo>
                  <a:pt x="0" y="8326181"/>
                </a:lnTo>
                <a:close/>
              </a:path>
            </a:pathLst>
          </a:custGeom>
          <a:solidFill>
            <a:schemeClr val="bg1">
              <a:lumMod val="95000"/>
            </a:schemeClr>
          </a:solidFill>
          <a:ln>
            <a:noFill/>
          </a:ln>
          <a:effectLst>
            <a:innerShdw blurRad="114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0"/>
          </p:nvPr>
        </p:nvSpPr>
        <p:spPr>
          <a:xfrm>
            <a:off x="2943790" y="-13918"/>
            <a:ext cx="9248384" cy="6872961"/>
          </a:xfrm>
          <a:custGeom>
            <a:avLst/>
            <a:gdLst>
              <a:gd name="connsiteX0" fmla="*/ 0 w 12192000"/>
              <a:gd name="connsiteY0" fmla="*/ 0 h 4281292"/>
              <a:gd name="connsiteX1" fmla="*/ 12192000 w 12192000"/>
              <a:gd name="connsiteY1" fmla="*/ 0 h 4281292"/>
              <a:gd name="connsiteX2" fmla="*/ 12192000 w 12192000"/>
              <a:gd name="connsiteY2" fmla="*/ 4281292 h 4281292"/>
              <a:gd name="connsiteX3" fmla="*/ 0 w 12192000"/>
              <a:gd name="connsiteY3" fmla="*/ 4281292 h 4281292"/>
              <a:gd name="connsiteX4" fmla="*/ 0 w 12192000"/>
              <a:gd name="connsiteY4" fmla="*/ 0 h 4281292"/>
              <a:gd name="connsiteX0" fmla="*/ 0 w 12192000"/>
              <a:gd name="connsiteY0" fmla="*/ 0 h 6949335"/>
              <a:gd name="connsiteX1" fmla="*/ 12192000 w 12192000"/>
              <a:gd name="connsiteY1" fmla="*/ 0 h 6949335"/>
              <a:gd name="connsiteX2" fmla="*/ 10839189 w 12192000"/>
              <a:gd name="connsiteY2" fmla="*/ 6949335 h 6949335"/>
              <a:gd name="connsiteX3" fmla="*/ 0 w 12192000"/>
              <a:gd name="connsiteY3" fmla="*/ 4281292 h 6949335"/>
              <a:gd name="connsiteX4" fmla="*/ 0 w 12192000"/>
              <a:gd name="connsiteY4" fmla="*/ 0 h 6949335"/>
              <a:gd name="connsiteX0" fmla="*/ 0 w 12192000"/>
              <a:gd name="connsiteY0" fmla="*/ 0 h 6949335"/>
              <a:gd name="connsiteX1" fmla="*/ 12192000 w 12192000"/>
              <a:gd name="connsiteY1" fmla="*/ 0 h 6949335"/>
              <a:gd name="connsiteX2" fmla="*/ 10839189 w 12192000"/>
              <a:gd name="connsiteY2" fmla="*/ 6949335 h 6949335"/>
              <a:gd name="connsiteX3" fmla="*/ 2943616 w 12192000"/>
              <a:gd name="connsiteY3" fmla="*/ 6849127 h 6949335"/>
              <a:gd name="connsiteX4" fmla="*/ 0 w 12192000"/>
              <a:gd name="connsiteY4" fmla="*/ 0 h 6949335"/>
              <a:gd name="connsiteX0" fmla="*/ 4296428 w 9248384"/>
              <a:gd name="connsiteY0" fmla="*/ 0 h 6961861"/>
              <a:gd name="connsiteX1" fmla="*/ 9248384 w 9248384"/>
              <a:gd name="connsiteY1" fmla="*/ 12526 h 6961861"/>
              <a:gd name="connsiteX2" fmla="*/ 7895573 w 9248384"/>
              <a:gd name="connsiteY2" fmla="*/ 6961861 h 6961861"/>
              <a:gd name="connsiteX3" fmla="*/ 0 w 9248384"/>
              <a:gd name="connsiteY3" fmla="*/ 6861653 h 6961861"/>
              <a:gd name="connsiteX4" fmla="*/ 4296428 w 9248384"/>
              <a:gd name="connsiteY4" fmla="*/ 0 h 6961861"/>
              <a:gd name="connsiteX0" fmla="*/ 4296428 w 9253076"/>
              <a:gd name="connsiteY0" fmla="*/ 0 h 6961861"/>
              <a:gd name="connsiteX1" fmla="*/ 9248384 w 9253076"/>
              <a:gd name="connsiteY1" fmla="*/ 12526 h 6961861"/>
              <a:gd name="connsiteX2" fmla="*/ 9241860 w 9253076"/>
              <a:gd name="connsiteY2" fmla="*/ 496518 h 6961861"/>
              <a:gd name="connsiteX3" fmla="*/ 7895573 w 9253076"/>
              <a:gd name="connsiteY3" fmla="*/ 6961861 h 6961861"/>
              <a:gd name="connsiteX4" fmla="*/ 0 w 9253076"/>
              <a:gd name="connsiteY4" fmla="*/ 6861653 h 6961861"/>
              <a:gd name="connsiteX5" fmla="*/ 4296428 w 9253076"/>
              <a:gd name="connsiteY5" fmla="*/ 0 h 6961861"/>
              <a:gd name="connsiteX0" fmla="*/ 4296428 w 9258665"/>
              <a:gd name="connsiteY0" fmla="*/ 0 h 6961861"/>
              <a:gd name="connsiteX1" fmla="*/ 9248384 w 9258665"/>
              <a:gd name="connsiteY1" fmla="*/ 12526 h 6961861"/>
              <a:gd name="connsiteX2" fmla="*/ 9241860 w 9258665"/>
              <a:gd name="connsiteY2" fmla="*/ 496518 h 6961861"/>
              <a:gd name="connsiteX3" fmla="*/ 7895573 w 9258665"/>
              <a:gd name="connsiteY3" fmla="*/ 6961861 h 6961861"/>
              <a:gd name="connsiteX4" fmla="*/ 0 w 9258665"/>
              <a:gd name="connsiteY4" fmla="*/ 6861653 h 6961861"/>
              <a:gd name="connsiteX5" fmla="*/ 4296428 w 9258665"/>
              <a:gd name="connsiteY5" fmla="*/ 0 h 6961861"/>
              <a:gd name="connsiteX0" fmla="*/ 4296428 w 9248384"/>
              <a:gd name="connsiteY0" fmla="*/ 0 h 6961861"/>
              <a:gd name="connsiteX1" fmla="*/ 9248384 w 9248384"/>
              <a:gd name="connsiteY1" fmla="*/ 12526 h 6961861"/>
              <a:gd name="connsiteX2" fmla="*/ 9241860 w 9248384"/>
              <a:gd name="connsiteY2" fmla="*/ 496518 h 6961861"/>
              <a:gd name="connsiteX3" fmla="*/ 7895573 w 9248384"/>
              <a:gd name="connsiteY3" fmla="*/ 6961861 h 6961861"/>
              <a:gd name="connsiteX4" fmla="*/ 0 w 9248384"/>
              <a:gd name="connsiteY4" fmla="*/ 6861653 h 6961861"/>
              <a:gd name="connsiteX5" fmla="*/ 4296428 w 9248384"/>
              <a:gd name="connsiteY5" fmla="*/ 0 h 6961861"/>
              <a:gd name="connsiteX0" fmla="*/ 4296428 w 9248384"/>
              <a:gd name="connsiteY0" fmla="*/ 0 h 6911061"/>
              <a:gd name="connsiteX1" fmla="*/ 9248384 w 9248384"/>
              <a:gd name="connsiteY1" fmla="*/ 12526 h 6911061"/>
              <a:gd name="connsiteX2" fmla="*/ 9241860 w 9248384"/>
              <a:gd name="connsiteY2" fmla="*/ 496518 h 6911061"/>
              <a:gd name="connsiteX3" fmla="*/ 7933673 w 9248384"/>
              <a:gd name="connsiteY3" fmla="*/ 6911061 h 6911061"/>
              <a:gd name="connsiteX4" fmla="*/ 0 w 9248384"/>
              <a:gd name="connsiteY4" fmla="*/ 6861653 h 6911061"/>
              <a:gd name="connsiteX5" fmla="*/ 4296428 w 9248384"/>
              <a:gd name="connsiteY5" fmla="*/ 0 h 6911061"/>
              <a:gd name="connsiteX0" fmla="*/ 4296428 w 9248384"/>
              <a:gd name="connsiteY0" fmla="*/ 0 h 6872961"/>
              <a:gd name="connsiteX1" fmla="*/ 9248384 w 9248384"/>
              <a:gd name="connsiteY1" fmla="*/ 12526 h 6872961"/>
              <a:gd name="connsiteX2" fmla="*/ 9241860 w 9248384"/>
              <a:gd name="connsiteY2" fmla="*/ 496518 h 6872961"/>
              <a:gd name="connsiteX3" fmla="*/ 7946373 w 9248384"/>
              <a:gd name="connsiteY3" fmla="*/ 6872961 h 6872961"/>
              <a:gd name="connsiteX4" fmla="*/ 0 w 9248384"/>
              <a:gd name="connsiteY4" fmla="*/ 6861653 h 6872961"/>
              <a:gd name="connsiteX5" fmla="*/ 4296428 w 9248384"/>
              <a:gd name="connsiteY5" fmla="*/ 0 h 687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8384" h="6872961">
                <a:moveTo>
                  <a:pt x="4296428" y="0"/>
                </a:moveTo>
                <a:lnTo>
                  <a:pt x="9248384" y="12526"/>
                </a:lnTo>
                <a:cubicBezTo>
                  <a:pt x="9244093" y="656457"/>
                  <a:pt x="9252501" y="-115663"/>
                  <a:pt x="9241860" y="496518"/>
                </a:cubicBezTo>
                <a:lnTo>
                  <a:pt x="7946373" y="6872961"/>
                </a:lnTo>
                <a:lnTo>
                  <a:pt x="0" y="6861653"/>
                </a:lnTo>
                <a:lnTo>
                  <a:pt x="4296428" y="0"/>
                </a:lnTo>
                <a:close/>
              </a:path>
            </a:pathLst>
          </a:custGeom>
          <a:solidFill>
            <a:schemeClr val="bg1">
              <a:lumMod val="95000"/>
            </a:schemeClr>
          </a:solidFill>
        </p:spPr>
        <p:txBody>
          <a:bodyPr/>
          <a:lstStyle>
            <a:lvl1pPr marL="0" indent="0" algn="ctr">
              <a:buNone/>
              <a:defRPr sz="1600"/>
            </a:lvl1pPr>
          </a:lstStyle>
          <a:p>
            <a:endParaRPr lang="en-US" dirty="0"/>
          </a:p>
        </p:txBody>
      </p:sp>
      <p:cxnSp>
        <p:nvCxnSpPr>
          <p:cNvPr id="10" name="Straight Connector 9"/>
          <p:cNvCxnSpPr>
            <a:stCxn id="2" idx="1"/>
          </p:cNvCxnSpPr>
          <p:nvPr userDrawn="1"/>
        </p:nvCxnSpPr>
        <p:spPr>
          <a:xfrm flipV="1">
            <a:off x="2939332" y="-13918"/>
            <a:ext cx="3650154" cy="69451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7" idx="1"/>
          </p:cNvCxnSpPr>
          <p:nvPr userDrawn="1"/>
        </p:nvCxnSpPr>
        <p:spPr>
          <a:xfrm flipV="1">
            <a:off x="11277600" y="487047"/>
            <a:ext cx="938050" cy="637095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8043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Isosceles Triangle 1"/>
          <p:cNvSpPr/>
          <p:nvPr userDrawn="1"/>
        </p:nvSpPr>
        <p:spPr>
          <a:xfrm rot="12745129" flipH="1" flipV="1">
            <a:off x="6872619" y="-668167"/>
            <a:ext cx="490944" cy="8326181"/>
          </a:xfrm>
          <a:custGeom>
            <a:avLst/>
            <a:gdLst>
              <a:gd name="connsiteX0" fmla="*/ 0 w 711154"/>
              <a:gd name="connsiteY0" fmla="*/ 8092007 h 8092007"/>
              <a:gd name="connsiteX1" fmla="*/ 355577 w 711154"/>
              <a:gd name="connsiteY1" fmla="*/ 0 h 8092007"/>
              <a:gd name="connsiteX2" fmla="*/ 711154 w 711154"/>
              <a:gd name="connsiteY2" fmla="*/ 8092007 h 8092007"/>
              <a:gd name="connsiteX3" fmla="*/ 0 w 711154"/>
              <a:gd name="connsiteY3" fmla="*/ 8092007 h 8092007"/>
              <a:gd name="connsiteX0" fmla="*/ 0 w 505883"/>
              <a:gd name="connsiteY0" fmla="*/ 8367850 h 8367850"/>
              <a:gd name="connsiteX1" fmla="*/ 150306 w 505883"/>
              <a:gd name="connsiteY1" fmla="*/ 0 h 8367850"/>
              <a:gd name="connsiteX2" fmla="*/ 505883 w 505883"/>
              <a:gd name="connsiteY2" fmla="*/ 8092007 h 8367850"/>
              <a:gd name="connsiteX3" fmla="*/ 0 w 505883"/>
              <a:gd name="connsiteY3" fmla="*/ 8367850 h 8367850"/>
              <a:gd name="connsiteX0" fmla="*/ 0 w 458838"/>
              <a:gd name="connsiteY0" fmla="*/ 8367850 h 8367850"/>
              <a:gd name="connsiteX1" fmla="*/ 150306 w 458838"/>
              <a:gd name="connsiteY1" fmla="*/ 0 h 8367850"/>
              <a:gd name="connsiteX2" fmla="*/ 458838 w 458838"/>
              <a:gd name="connsiteY2" fmla="*/ 8009049 h 8367850"/>
              <a:gd name="connsiteX3" fmla="*/ 0 w 458838"/>
              <a:gd name="connsiteY3" fmla="*/ 8367850 h 8367850"/>
              <a:gd name="connsiteX0" fmla="*/ 0 w 489858"/>
              <a:gd name="connsiteY0" fmla="*/ 8336774 h 8336774"/>
              <a:gd name="connsiteX1" fmla="*/ 181326 w 489858"/>
              <a:gd name="connsiteY1" fmla="*/ 0 h 8336774"/>
              <a:gd name="connsiteX2" fmla="*/ 489858 w 489858"/>
              <a:gd name="connsiteY2" fmla="*/ 8009049 h 8336774"/>
              <a:gd name="connsiteX3" fmla="*/ 0 w 489858"/>
              <a:gd name="connsiteY3" fmla="*/ 8336774 h 8336774"/>
              <a:gd name="connsiteX0" fmla="*/ 0 w 497517"/>
              <a:gd name="connsiteY0" fmla="*/ 8324714 h 8324714"/>
              <a:gd name="connsiteX1" fmla="*/ 188985 w 497517"/>
              <a:gd name="connsiteY1" fmla="*/ 0 h 8324714"/>
              <a:gd name="connsiteX2" fmla="*/ 497517 w 497517"/>
              <a:gd name="connsiteY2" fmla="*/ 8009049 h 8324714"/>
              <a:gd name="connsiteX3" fmla="*/ 0 w 497517"/>
              <a:gd name="connsiteY3" fmla="*/ 8324714 h 8324714"/>
              <a:gd name="connsiteX0" fmla="*/ 0 w 490944"/>
              <a:gd name="connsiteY0" fmla="*/ 8326181 h 8326181"/>
              <a:gd name="connsiteX1" fmla="*/ 182412 w 490944"/>
              <a:gd name="connsiteY1" fmla="*/ 0 h 8326181"/>
              <a:gd name="connsiteX2" fmla="*/ 490944 w 490944"/>
              <a:gd name="connsiteY2" fmla="*/ 8009049 h 8326181"/>
              <a:gd name="connsiteX3" fmla="*/ 0 w 490944"/>
              <a:gd name="connsiteY3" fmla="*/ 8326181 h 8326181"/>
            </a:gdLst>
            <a:ahLst/>
            <a:cxnLst>
              <a:cxn ang="0">
                <a:pos x="connsiteX0" y="connsiteY0"/>
              </a:cxn>
              <a:cxn ang="0">
                <a:pos x="connsiteX1" y="connsiteY1"/>
              </a:cxn>
              <a:cxn ang="0">
                <a:pos x="connsiteX2" y="connsiteY2"/>
              </a:cxn>
              <a:cxn ang="0">
                <a:pos x="connsiteX3" y="connsiteY3"/>
              </a:cxn>
            </a:cxnLst>
            <a:rect l="l" t="t" r="r" b="b"/>
            <a:pathLst>
              <a:path w="490944" h="8326181">
                <a:moveTo>
                  <a:pt x="0" y="8326181"/>
                </a:moveTo>
                <a:lnTo>
                  <a:pt x="182412" y="0"/>
                </a:lnTo>
                <a:lnTo>
                  <a:pt x="490944" y="8009049"/>
                </a:lnTo>
                <a:lnTo>
                  <a:pt x="0" y="8326181"/>
                </a:lnTo>
                <a:close/>
              </a:path>
            </a:pathLst>
          </a:custGeom>
          <a:solidFill>
            <a:schemeClr val="bg1">
              <a:lumMod val="95000"/>
            </a:schemeClr>
          </a:solidFill>
          <a:ln>
            <a:noFill/>
          </a:ln>
          <a:effectLst>
            <a:innerShdw blurRad="114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1"/>
          <p:cNvSpPr/>
          <p:nvPr userDrawn="1"/>
        </p:nvSpPr>
        <p:spPr>
          <a:xfrm rot="11546040">
            <a:off x="484729" y="-111134"/>
            <a:ext cx="344875" cy="6527799"/>
          </a:xfrm>
          <a:custGeom>
            <a:avLst/>
            <a:gdLst>
              <a:gd name="connsiteX0" fmla="*/ 0 w 711154"/>
              <a:gd name="connsiteY0" fmla="*/ 8092007 h 8092007"/>
              <a:gd name="connsiteX1" fmla="*/ 355577 w 711154"/>
              <a:gd name="connsiteY1" fmla="*/ 0 h 8092007"/>
              <a:gd name="connsiteX2" fmla="*/ 711154 w 711154"/>
              <a:gd name="connsiteY2" fmla="*/ 8092007 h 8092007"/>
              <a:gd name="connsiteX3" fmla="*/ 0 w 711154"/>
              <a:gd name="connsiteY3" fmla="*/ 8092007 h 8092007"/>
              <a:gd name="connsiteX0" fmla="*/ 0 w 505883"/>
              <a:gd name="connsiteY0" fmla="*/ 8367850 h 8367850"/>
              <a:gd name="connsiteX1" fmla="*/ 150306 w 505883"/>
              <a:gd name="connsiteY1" fmla="*/ 0 h 8367850"/>
              <a:gd name="connsiteX2" fmla="*/ 505883 w 505883"/>
              <a:gd name="connsiteY2" fmla="*/ 8092007 h 8367850"/>
              <a:gd name="connsiteX3" fmla="*/ 0 w 505883"/>
              <a:gd name="connsiteY3" fmla="*/ 8367850 h 8367850"/>
              <a:gd name="connsiteX0" fmla="*/ 0 w 458838"/>
              <a:gd name="connsiteY0" fmla="*/ 8367850 h 8367850"/>
              <a:gd name="connsiteX1" fmla="*/ 150306 w 458838"/>
              <a:gd name="connsiteY1" fmla="*/ 0 h 8367850"/>
              <a:gd name="connsiteX2" fmla="*/ 458838 w 458838"/>
              <a:gd name="connsiteY2" fmla="*/ 8009049 h 8367850"/>
              <a:gd name="connsiteX3" fmla="*/ 0 w 458838"/>
              <a:gd name="connsiteY3" fmla="*/ 8367850 h 8367850"/>
              <a:gd name="connsiteX0" fmla="*/ 0 w 489858"/>
              <a:gd name="connsiteY0" fmla="*/ 8336774 h 8336774"/>
              <a:gd name="connsiteX1" fmla="*/ 181326 w 489858"/>
              <a:gd name="connsiteY1" fmla="*/ 0 h 8336774"/>
              <a:gd name="connsiteX2" fmla="*/ 489858 w 489858"/>
              <a:gd name="connsiteY2" fmla="*/ 8009049 h 8336774"/>
              <a:gd name="connsiteX3" fmla="*/ 0 w 489858"/>
              <a:gd name="connsiteY3" fmla="*/ 8336774 h 8336774"/>
              <a:gd name="connsiteX0" fmla="*/ 0 w 497517"/>
              <a:gd name="connsiteY0" fmla="*/ 8324714 h 8324714"/>
              <a:gd name="connsiteX1" fmla="*/ 188985 w 497517"/>
              <a:gd name="connsiteY1" fmla="*/ 0 h 8324714"/>
              <a:gd name="connsiteX2" fmla="*/ 497517 w 497517"/>
              <a:gd name="connsiteY2" fmla="*/ 8009049 h 8324714"/>
              <a:gd name="connsiteX3" fmla="*/ 0 w 497517"/>
              <a:gd name="connsiteY3" fmla="*/ 8324714 h 8324714"/>
              <a:gd name="connsiteX0" fmla="*/ 0 w 490944"/>
              <a:gd name="connsiteY0" fmla="*/ 8326181 h 8326181"/>
              <a:gd name="connsiteX1" fmla="*/ 182412 w 490944"/>
              <a:gd name="connsiteY1" fmla="*/ 0 h 8326181"/>
              <a:gd name="connsiteX2" fmla="*/ 490944 w 490944"/>
              <a:gd name="connsiteY2" fmla="*/ 8009049 h 8326181"/>
              <a:gd name="connsiteX3" fmla="*/ 0 w 490944"/>
              <a:gd name="connsiteY3" fmla="*/ 8326181 h 8326181"/>
              <a:gd name="connsiteX0" fmla="*/ 0 w 405211"/>
              <a:gd name="connsiteY0" fmla="*/ 8326181 h 8326181"/>
              <a:gd name="connsiteX1" fmla="*/ 182412 w 405211"/>
              <a:gd name="connsiteY1" fmla="*/ 0 h 8326181"/>
              <a:gd name="connsiteX2" fmla="*/ 405211 w 405211"/>
              <a:gd name="connsiteY2" fmla="*/ 6541663 h 8326181"/>
              <a:gd name="connsiteX3" fmla="*/ 0 w 405211"/>
              <a:gd name="connsiteY3" fmla="*/ 8326181 h 8326181"/>
              <a:gd name="connsiteX0" fmla="*/ 0 w 345636"/>
              <a:gd name="connsiteY0" fmla="*/ 6574087 h 6574087"/>
              <a:gd name="connsiteX1" fmla="*/ 122837 w 345636"/>
              <a:gd name="connsiteY1" fmla="*/ 0 h 6574087"/>
              <a:gd name="connsiteX2" fmla="*/ 345636 w 345636"/>
              <a:gd name="connsiteY2" fmla="*/ 6541663 h 6574087"/>
              <a:gd name="connsiteX3" fmla="*/ 0 w 345636"/>
              <a:gd name="connsiteY3" fmla="*/ 6574087 h 6574087"/>
              <a:gd name="connsiteX0" fmla="*/ 0 w 357354"/>
              <a:gd name="connsiteY0" fmla="*/ 6574087 h 6574087"/>
              <a:gd name="connsiteX1" fmla="*/ 122837 w 357354"/>
              <a:gd name="connsiteY1" fmla="*/ 0 h 6574087"/>
              <a:gd name="connsiteX2" fmla="*/ 357354 w 357354"/>
              <a:gd name="connsiteY2" fmla="*/ 6453246 h 6574087"/>
              <a:gd name="connsiteX3" fmla="*/ 0 w 357354"/>
              <a:gd name="connsiteY3" fmla="*/ 6574087 h 6574087"/>
              <a:gd name="connsiteX0" fmla="*/ 0 w 349034"/>
              <a:gd name="connsiteY0" fmla="*/ 6574087 h 6574087"/>
              <a:gd name="connsiteX1" fmla="*/ 122837 w 349034"/>
              <a:gd name="connsiteY1" fmla="*/ 0 h 6574087"/>
              <a:gd name="connsiteX2" fmla="*/ 349034 w 349034"/>
              <a:gd name="connsiteY2" fmla="*/ 6486293 h 6574087"/>
              <a:gd name="connsiteX3" fmla="*/ 0 w 349034"/>
              <a:gd name="connsiteY3" fmla="*/ 6574087 h 6574087"/>
              <a:gd name="connsiteX0" fmla="*/ 0 w 351437"/>
              <a:gd name="connsiteY0" fmla="*/ 6527799 h 6527799"/>
              <a:gd name="connsiteX1" fmla="*/ 125240 w 351437"/>
              <a:gd name="connsiteY1" fmla="*/ 0 h 6527799"/>
              <a:gd name="connsiteX2" fmla="*/ 351437 w 351437"/>
              <a:gd name="connsiteY2" fmla="*/ 6486293 h 6527799"/>
              <a:gd name="connsiteX3" fmla="*/ 0 w 351437"/>
              <a:gd name="connsiteY3" fmla="*/ 6527799 h 6527799"/>
              <a:gd name="connsiteX0" fmla="*/ 0 w 344875"/>
              <a:gd name="connsiteY0" fmla="*/ 6527799 h 6527799"/>
              <a:gd name="connsiteX1" fmla="*/ 125240 w 344875"/>
              <a:gd name="connsiteY1" fmla="*/ 0 h 6527799"/>
              <a:gd name="connsiteX2" fmla="*/ 344875 w 344875"/>
              <a:gd name="connsiteY2" fmla="*/ 6456528 h 6527799"/>
              <a:gd name="connsiteX3" fmla="*/ 0 w 344875"/>
              <a:gd name="connsiteY3" fmla="*/ 6527799 h 6527799"/>
            </a:gdLst>
            <a:ahLst/>
            <a:cxnLst>
              <a:cxn ang="0">
                <a:pos x="connsiteX0" y="connsiteY0"/>
              </a:cxn>
              <a:cxn ang="0">
                <a:pos x="connsiteX1" y="connsiteY1"/>
              </a:cxn>
              <a:cxn ang="0">
                <a:pos x="connsiteX2" y="connsiteY2"/>
              </a:cxn>
              <a:cxn ang="0">
                <a:pos x="connsiteX3" y="connsiteY3"/>
              </a:cxn>
            </a:cxnLst>
            <a:rect l="l" t="t" r="r" b="b"/>
            <a:pathLst>
              <a:path w="344875" h="6527799">
                <a:moveTo>
                  <a:pt x="0" y="6527799"/>
                </a:moveTo>
                <a:lnTo>
                  <a:pt x="125240" y="0"/>
                </a:lnTo>
                <a:lnTo>
                  <a:pt x="344875" y="6456528"/>
                </a:lnTo>
                <a:lnTo>
                  <a:pt x="0" y="65277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0"/>
          </p:nvPr>
        </p:nvSpPr>
        <p:spPr>
          <a:xfrm>
            <a:off x="1813" y="7992"/>
            <a:ext cx="9232057" cy="6882691"/>
          </a:xfrm>
          <a:custGeom>
            <a:avLst/>
            <a:gdLst>
              <a:gd name="connsiteX0" fmla="*/ 0 w 12192000"/>
              <a:gd name="connsiteY0" fmla="*/ 0 h 4281292"/>
              <a:gd name="connsiteX1" fmla="*/ 12192000 w 12192000"/>
              <a:gd name="connsiteY1" fmla="*/ 0 h 4281292"/>
              <a:gd name="connsiteX2" fmla="*/ 12192000 w 12192000"/>
              <a:gd name="connsiteY2" fmla="*/ 4281292 h 4281292"/>
              <a:gd name="connsiteX3" fmla="*/ 0 w 12192000"/>
              <a:gd name="connsiteY3" fmla="*/ 4281292 h 4281292"/>
              <a:gd name="connsiteX4" fmla="*/ 0 w 12192000"/>
              <a:gd name="connsiteY4" fmla="*/ 0 h 4281292"/>
              <a:gd name="connsiteX0" fmla="*/ 0 w 12192000"/>
              <a:gd name="connsiteY0" fmla="*/ 0 h 6949335"/>
              <a:gd name="connsiteX1" fmla="*/ 12192000 w 12192000"/>
              <a:gd name="connsiteY1" fmla="*/ 0 h 6949335"/>
              <a:gd name="connsiteX2" fmla="*/ 10839189 w 12192000"/>
              <a:gd name="connsiteY2" fmla="*/ 6949335 h 6949335"/>
              <a:gd name="connsiteX3" fmla="*/ 0 w 12192000"/>
              <a:gd name="connsiteY3" fmla="*/ 4281292 h 6949335"/>
              <a:gd name="connsiteX4" fmla="*/ 0 w 12192000"/>
              <a:gd name="connsiteY4" fmla="*/ 0 h 6949335"/>
              <a:gd name="connsiteX0" fmla="*/ 0 w 12192000"/>
              <a:gd name="connsiteY0" fmla="*/ 0 h 6949335"/>
              <a:gd name="connsiteX1" fmla="*/ 12192000 w 12192000"/>
              <a:gd name="connsiteY1" fmla="*/ 0 h 6949335"/>
              <a:gd name="connsiteX2" fmla="*/ 10839189 w 12192000"/>
              <a:gd name="connsiteY2" fmla="*/ 6949335 h 6949335"/>
              <a:gd name="connsiteX3" fmla="*/ 2943616 w 12192000"/>
              <a:gd name="connsiteY3" fmla="*/ 6849127 h 6949335"/>
              <a:gd name="connsiteX4" fmla="*/ 0 w 12192000"/>
              <a:gd name="connsiteY4" fmla="*/ 0 h 6949335"/>
              <a:gd name="connsiteX0" fmla="*/ 4296428 w 9248384"/>
              <a:gd name="connsiteY0" fmla="*/ 0 h 6961861"/>
              <a:gd name="connsiteX1" fmla="*/ 9248384 w 9248384"/>
              <a:gd name="connsiteY1" fmla="*/ 12526 h 6961861"/>
              <a:gd name="connsiteX2" fmla="*/ 7895573 w 9248384"/>
              <a:gd name="connsiteY2" fmla="*/ 6961861 h 6961861"/>
              <a:gd name="connsiteX3" fmla="*/ 0 w 9248384"/>
              <a:gd name="connsiteY3" fmla="*/ 6861653 h 6961861"/>
              <a:gd name="connsiteX4" fmla="*/ 4296428 w 9248384"/>
              <a:gd name="connsiteY4" fmla="*/ 0 h 6961861"/>
              <a:gd name="connsiteX0" fmla="*/ 4296428 w 9253076"/>
              <a:gd name="connsiteY0" fmla="*/ 0 h 6961861"/>
              <a:gd name="connsiteX1" fmla="*/ 9248384 w 9253076"/>
              <a:gd name="connsiteY1" fmla="*/ 12526 h 6961861"/>
              <a:gd name="connsiteX2" fmla="*/ 9241860 w 9253076"/>
              <a:gd name="connsiteY2" fmla="*/ 496518 h 6961861"/>
              <a:gd name="connsiteX3" fmla="*/ 7895573 w 9253076"/>
              <a:gd name="connsiteY3" fmla="*/ 6961861 h 6961861"/>
              <a:gd name="connsiteX4" fmla="*/ 0 w 9253076"/>
              <a:gd name="connsiteY4" fmla="*/ 6861653 h 6961861"/>
              <a:gd name="connsiteX5" fmla="*/ 4296428 w 9253076"/>
              <a:gd name="connsiteY5" fmla="*/ 0 h 6961861"/>
              <a:gd name="connsiteX0" fmla="*/ 4296428 w 9258665"/>
              <a:gd name="connsiteY0" fmla="*/ 0 h 6961861"/>
              <a:gd name="connsiteX1" fmla="*/ 9248384 w 9258665"/>
              <a:gd name="connsiteY1" fmla="*/ 12526 h 6961861"/>
              <a:gd name="connsiteX2" fmla="*/ 9241860 w 9258665"/>
              <a:gd name="connsiteY2" fmla="*/ 496518 h 6961861"/>
              <a:gd name="connsiteX3" fmla="*/ 7895573 w 9258665"/>
              <a:gd name="connsiteY3" fmla="*/ 6961861 h 6961861"/>
              <a:gd name="connsiteX4" fmla="*/ 0 w 9258665"/>
              <a:gd name="connsiteY4" fmla="*/ 6861653 h 6961861"/>
              <a:gd name="connsiteX5" fmla="*/ 4296428 w 9258665"/>
              <a:gd name="connsiteY5" fmla="*/ 0 h 6961861"/>
              <a:gd name="connsiteX0" fmla="*/ 4296428 w 9248384"/>
              <a:gd name="connsiteY0" fmla="*/ 0 h 6961861"/>
              <a:gd name="connsiteX1" fmla="*/ 9248384 w 9248384"/>
              <a:gd name="connsiteY1" fmla="*/ 12526 h 6961861"/>
              <a:gd name="connsiteX2" fmla="*/ 9241860 w 9248384"/>
              <a:gd name="connsiteY2" fmla="*/ 496518 h 6961861"/>
              <a:gd name="connsiteX3" fmla="*/ 7895573 w 9248384"/>
              <a:gd name="connsiteY3" fmla="*/ 6961861 h 6961861"/>
              <a:gd name="connsiteX4" fmla="*/ 0 w 9248384"/>
              <a:gd name="connsiteY4" fmla="*/ 6861653 h 6961861"/>
              <a:gd name="connsiteX5" fmla="*/ 4296428 w 9248384"/>
              <a:gd name="connsiteY5" fmla="*/ 0 h 6961861"/>
              <a:gd name="connsiteX0" fmla="*/ 4296428 w 9248384"/>
              <a:gd name="connsiteY0" fmla="*/ 0 h 6911061"/>
              <a:gd name="connsiteX1" fmla="*/ 9248384 w 9248384"/>
              <a:gd name="connsiteY1" fmla="*/ 12526 h 6911061"/>
              <a:gd name="connsiteX2" fmla="*/ 9241860 w 9248384"/>
              <a:gd name="connsiteY2" fmla="*/ 496518 h 6911061"/>
              <a:gd name="connsiteX3" fmla="*/ 7933673 w 9248384"/>
              <a:gd name="connsiteY3" fmla="*/ 6911061 h 6911061"/>
              <a:gd name="connsiteX4" fmla="*/ 0 w 9248384"/>
              <a:gd name="connsiteY4" fmla="*/ 6861653 h 6911061"/>
              <a:gd name="connsiteX5" fmla="*/ 4296428 w 9248384"/>
              <a:gd name="connsiteY5" fmla="*/ 0 h 6911061"/>
              <a:gd name="connsiteX0" fmla="*/ 4296428 w 9248384"/>
              <a:gd name="connsiteY0" fmla="*/ 0 h 6872961"/>
              <a:gd name="connsiteX1" fmla="*/ 9248384 w 9248384"/>
              <a:gd name="connsiteY1" fmla="*/ 12526 h 6872961"/>
              <a:gd name="connsiteX2" fmla="*/ 9241860 w 9248384"/>
              <a:gd name="connsiteY2" fmla="*/ 496518 h 6872961"/>
              <a:gd name="connsiteX3" fmla="*/ 7946373 w 9248384"/>
              <a:gd name="connsiteY3" fmla="*/ 6872961 h 6872961"/>
              <a:gd name="connsiteX4" fmla="*/ 0 w 9248384"/>
              <a:gd name="connsiteY4" fmla="*/ 6861653 h 6872961"/>
              <a:gd name="connsiteX5" fmla="*/ 4296428 w 9248384"/>
              <a:gd name="connsiteY5" fmla="*/ 0 h 6872961"/>
              <a:gd name="connsiteX0" fmla="*/ 4296428 w 9429359"/>
              <a:gd name="connsiteY0" fmla="*/ 0 h 6872961"/>
              <a:gd name="connsiteX1" fmla="*/ 9429359 w 9429359"/>
              <a:gd name="connsiteY1" fmla="*/ 3001 h 6872961"/>
              <a:gd name="connsiteX2" fmla="*/ 9241860 w 9429359"/>
              <a:gd name="connsiteY2" fmla="*/ 496518 h 6872961"/>
              <a:gd name="connsiteX3" fmla="*/ 7946373 w 9429359"/>
              <a:gd name="connsiteY3" fmla="*/ 6872961 h 6872961"/>
              <a:gd name="connsiteX4" fmla="*/ 0 w 9429359"/>
              <a:gd name="connsiteY4" fmla="*/ 6861653 h 6872961"/>
              <a:gd name="connsiteX5" fmla="*/ 4296428 w 9429359"/>
              <a:gd name="connsiteY5" fmla="*/ 0 h 6872961"/>
              <a:gd name="connsiteX0" fmla="*/ 4296428 w 9429359"/>
              <a:gd name="connsiteY0" fmla="*/ 0 h 6872961"/>
              <a:gd name="connsiteX1" fmla="*/ 9429359 w 9429359"/>
              <a:gd name="connsiteY1" fmla="*/ 3001 h 6872961"/>
              <a:gd name="connsiteX2" fmla="*/ 9241860 w 9429359"/>
              <a:gd name="connsiteY2" fmla="*/ 496518 h 6872961"/>
              <a:gd name="connsiteX3" fmla="*/ 7946373 w 9429359"/>
              <a:gd name="connsiteY3" fmla="*/ 6872961 h 6872961"/>
              <a:gd name="connsiteX4" fmla="*/ 0 w 9429359"/>
              <a:gd name="connsiteY4" fmla="*/ 6861653 h 6872961"/>
              <a:gd name="connsiteX5" fmla="*/ 4296428 w 9429359"/>
              <a:gd name="connsiteY5" fmla="*/ 0 h 6872961"/>
              <a:gd name="connsiteX0" fmla="*/ 4296428 w 9362684"/>
              <a:gd name="connsiteY0" fmla="*/ 6524 h 6879485"/>
              <a:gd name="connsiteX1" fmla="*/ 9362684 w 9362684"/>
              <a:gd name="connsiteY1" fmla="*/ 0 h 6879485"/>
              <a:gd name="connsiteX2" fmla="*/ 9241860 w 9362684"/>
              <a:gd name="connsiteY2" fmla="*/ 503042 h 6879485"/>
              <a:gd name="connsiteX3" fmla="*/ 7946373 w 9362684"/>
              <a:gd name="connsiteY3" fmla="*/ 6879485 h 6879485"/>
              <a:gd name="connsiteX4" fmla="*/ 0 w 9362684"/>
              <a:gd name="connsiteY4" fmla="*/ 6868177 h 6879485"/>
              <a:gd name="connsiteX5" fmla="*/ 4296428 w 9362684"/>
              <a:gd name="connsiteY5" fmla="*/ 6524 h 6879485"/>
              <a:gd name="connsiteX0" fmla="*/ 4296428 w 9362684"/>
              <a:gd name="connsiteY0" fmla="*/ 6524 h 6879485"/>
              <a:gd name="connsiteX1" fmla="*/ 9362684 w 9362684"/>
              <a:gd name="connsiteY1" fmla="*/ 0 h 6879485"/>
              <a:gd name="connsiteX2" fmla="*/ 9241860 w 9362684"/>
              <a:gd name="connsiteY2" fmla="*/ 503042 h 6879485"/>
              <a:gd name="connsiteX3" fmla="*/ 7946373 w 9362684"/>
              <a:gd name="connsiteY3" fmla="*/ 6879485 h 6879485"/>
              <a:gd name="connsiteX4" fmla="*/ 0 w 9362684"/>
              <a:gd name="connsiteY4" fmla="*/ 6868177 h 6879485"/>
              <a:gd name="connsiteX5" fmla="*/ 4296428 w 9362684"/>
              <a:gd name="connsiteY5" fmla="*/ 6524 h 6879485"/>
              <a:gd name="connsiteX0" fmla="*/ 4296428 w 9362684"/>
              <a:gd name="connsiteY0" fmla="*/ 6524 h 6879485"/>
              <a:gd name="connsiteX1" fmla="*/ 9362684 w 9362684"/>
              <a:gd name="connsiteY1" fmla="*/ 0 h 6879485"/>
              <a:gd name="connsiteX2" fmla="*/ 9241860 w 9362684"/>
              <a:gd name="connsiteY2" fmla="*/ 503042 h 6879485"/>
              <a:gd name="connsiteX3" fmla="*/ 7946373 w 9362684"/>
              <a:gd name="connsiteY3" fmla="*/ 6879485 h 6879485"/>
              <a:gd name="connsiteX4" fmla="*/ 0 w 9362684"/>
              <a:gd name="connsiteY4" fmla="*/ 6868177 h 6879485"/>
              <a:gd name="connsiteX5" fmla="*/ 4296428 w 9362684"/>
              <a:gd name="connsiteY5" fmla="*/ 6524 h 6879485"/>
              <a:gd name="connsiteX0" fmla="*/ 4296428 w 9620923"/>
              <a:gd name="connsiteY0" fmla="*/ 6524 h 6879485"/>
              <a:gd name="connsiteX1" fmla="*/ 9362684 w 9620923"/>
              <a:gd name="connsiteY1" fmla="*/ 0 h 6879485"/>
              <a:gd name="connsiteX2" fmla="*/ 7946373 w 9620923"/>
              <a:gd name="connsiteY2" fmla="*/ 6879485 h 6879485"/>
              <a:gd name="connsiteX3" fmla="*/ 0 w 9620923"/>
              <a:gd name="connsiteY3" fmla="*/ 6868177 h 6879485"/>
              <a:gd name="connsiteX4" fmla="*/ 4296428 w 9620923"/>
              <a:gd name="connsiteY4" fmla="*/ 6524 h 6879485"/>
              <a:gd name="connsiteX0" fmla="*/ 4296428 w 9362684"/>
              <a:gd name="connsiteY0" fmla="*/ 6524 h 6879485"/>
              <a:gd name="connsiteX1" fmla="*/ 9362684 w 9362684"/>
              <a:gd name="connsiteY1" fmla="*/ 0 h 6879485"/>
              <a:gd name="connsiteX2" fmla="*/ 7946373 w 9362684"/>
              <a:gd name="connsiteY2" fmla="*/ 6879485 h 6879485"/>
              <a:gd name="connsiteX3" fmla="*/ 0 w 9362684"/>
              <a:gd name="connsiteY3" fmla="*/ 6868177 h 6879485"/>
              <a:gd name="connsiteX4" fmla="*/ 4296428 w 9362684"/>
              <a:gd name="connsiteY4" fmla="*/ 6524 h 6879485"/>
              <a:gd name="connsiteX0" fmla="*/ 4296428 w 9362684"/>
              <a:gd name="connsiteY0" fmla="*/ 6524 h 6879485"/>
              <a:gd name="connsiteX1" fmla="*/ 9362684 w 9362684"/>
              <a:gd name="connsiteY1" fmla="*/ 0 h 6879485"/>
              <a:gd name="connsiteX2" fmla="*/ 7946373 w 9362684"/>
              <a:gd name="connsiteY2" fmla="*/ 6879485 h 6879485"/>
              <a:gd name="connsiteX3" fmla="*/ 0 w 9362684"/>
              <a:gd name="connsiteY3" fmla="*/ 6868177 h 6879485"/>
              <a:gd name="connsiteX4" fmla="*/ 4296428 w 9362684"/>
              <a:gd name="connsiteY4" fmla="*/ 6524 h 6879485"/>
              <a:gd name="connsiteX0" fmla="*/ 4296428 w 9362684"/>
              <a:gd name="connsiteY0" fmla="*/ 6524 h 6879485"/>
              <a:gd name="connsiteX1" fmla="*/ 9362684 w 9362684"/>
              <a:gd name="connsiteY1" fmla="*/ 0 h 6879485"/>
              <a:gd name="connsiteX2" fmla="*/ 7946373 w 9362684"/>
              <a:gd name="connsiteY2" fmla="*/ 6879485 h 6879485"/>
              <a:gd name="connsiteX3" fmla="*/ 0 w 9362684"/>
              <a:gd name="connsiteY3" fmla="*/ 6868177 h 6879485"/>
              <a:gd name="connsiteX4" fmla="*/ 4296428 w 9362684"/>
              <a:gd name="connsiteY4" fmla="*/ 6524 h 6879485"/>
              <a:gd name="connsiteX0" fmla="*/ 4296428 w 9696513"/>
              <a:gd name="connsiteY0" fmla="*/ 6524 h 6879485"/>
              <a:gd name="connsiteX1" fmla="*/ 9696513 w 9696513"/>
              <a:gd name="connsiteY1" fmla="*/ 0 h 6879485"/>
              <a:gd name="connsiteX2" fmla="*/ 7946373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7946373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7946373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6886830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6886830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6886830 w 9696513"/>
              <a:gd name="connsiteY2" fmla="*/ 6879485 h 6879485"/>
              <a:gd name="connsiteX3" fmla="*/ 0 w 9696513"/>
              <a:gd name="connsiteY3" fmla="*/ 6868177 h 6879485"/>
              <a:gd name="connsiteX4" fmla="*/ 4296428 w 9696513"/>
              <a:gd name="connsiteY4" fmla="*/ 6524 h 6879485"/>
              <a:gd name="connsiteX0" fmla="*/ 1727399 w 9696513"/>
              <a:gd name="connsiteY0" fmla="*/ 35553 h 6879485"/>
              <a:gd name="connsiteX1" fmla="*/ 9696513 w 9696513"/>
              <a:gd name="connsiteY1" fmla="*/ 0 h 6879485"/>
              <a:gd name="connsiteX2" fmla="*/ 6886830 w 9696513"/>
              <a:gd name="connsiteY2" fmla="*/ 6879485 h 6879485"/>
              <a:gd name="connsiteX3" fmla="*/ 0 w 9696513"/>
              <a:gd name="connsiteY3" fmla="*/ 6868177 h 6879485"/>
              <a:gd name="connsiteX4" fmla="*/ 1727399 w 9696513"/>
              <a:gd name="connsiteY4" fmla="*/ 35553 h 6879485"/>
              <a:gd name="connsiteX0" fmla="*/ 827514 w 8796628"/>
              <a:gd name="connsiteY0" fmla="*/ 35553 h 6879485"/>
              <a:gd name="connsiteX1" fmla="*/ 8796628 w 8796628"/>
              <a:gd name="connsiteY1" fmla="*/ 0 h 6879485"/>
              <a:gd name="connsiteX2" fmla="*/ 5986945 w 8796628"/>
              <a:gd name="connsiteY2" fmla="*/ 6879485 h 6879485"/>
              <a:gd name="connsiteX3" fmla="*/ 0 w 8796628"/>
              <a:gd name="connsiteY3" fmla="*/ 6752063 h 6879485"/>
              <a:gd name="connsiteX4" fmla="*/ 827514 w 8796628"/>
              <a:gd name="connsiteY4" fmla="*/ 35553 h 6879485"/>
              <a:gd name="connsiteX0" fmla="*/ 1277457 w 9246571"/>
              <a:gd name="connsiteY0" fmla="*/ 35553 h 6879485"/>
              <a:gd name="connsiteX1" fmla="*/ 9246571 w 9246571"/>
              <a:gd name="connsiteY1" fmla="*/ 0 h 6879485"/>
              <a:gd name="connsiteX2" fmla="*/ 6436888 w 9246571"/>
              <a:gd name="connsiteY2" fmla="*/ 6879485 h 6879485"/>
              <a:gd name="connsiteX3" fmla="*/ 0 w 9246571"/>
              <a:gd name="connsiteY3" fmla="*/ 6868178 h 6879485"/>
              <a:gd name="connsiteX4" fmla="*/ 1277457 w 9246571"/>
              <a:gd name="connsiteY4" fmla="*/ 35553 h 6879485"/>
              <a:gd name="connsiteX0" fmla="*/ 1277457 w 9246571"/>
              <a:gd name="connsiteY0" fmla="*/ 35553 h 6897206"/>
              <a:gd name="connsiteX1" fmla="*/ 9246571 w 9246571"/>
              <a:gd name="connsiteY1" fmla="*/ 0 h 6897206"/>
              <a:gd name="connsiteX2" fmla="*/ 6436888 w 9246571"/>
              <a:gd name="connsiteY2" fmla="*/ 6879485 h 6897206"/>
              <a:gd name="connsiteX3" fmla="*/ 0 w 9246571"/>
              <a:gd name="connsiteY3" fmla="*/ 6897206 h 6897206"/>
              <a:gd name="connsiteX4" fmla="*/ 1277457 w 9246571"/>
              <a:gd name="connsiteY4" fmla="*/ 35553 h 6897206"/>
              <a:gd name="connsiteX0" fmla="*/ 1277457 w 9246571"/>
              <a:gd name="connsiteY0" fmla="*/ 35553 h 6897206"/>
              <a:gd name="connsiteX1" fmla="*/ 9246571 w 9246571"/>
              <a:gd name="connsiteY1" fmla="*/ 0 h 6897206"/>
              <a:gd name="connsiteX2" fmla="*/ 5609573 w 9246571"/>
              <a:gd name="connsiteY2" fmla="*/ 6821428 h 6897206"/>
              <a:gd name="connsiteX3" fmla="*/ 0 w 9246571"/>
              <a:gd name="connsiteY3" fmla="*/ 6897206 h 6897206"/>
              <a:gd name="connsiteX4" fmla="*/ 1277457 w 9246571"/>
              <a:gd name="connsiteY4" fmla="*/ 35553 h 6897206"/>
              <a:gd name="connsiteX0" fmla="*/ 1277457 w 9246571"/>
              <a:gd name="connsiteY0" fmla="*/ 35553 h 6897206"/>
              <a:gd name="connsiteX1" fmla="*/ 9246571 w 9246571"/>
              <a:gd name="connsiteY1" fmla="*/ 0 h 6897206"/>
              <a:gd name="connsiteX2" fmla="*/ 4332316 w 9246571"/>
              <a:gd name="connsiteY2" fmla="*/ 6850457 h 6897206"/>
              <a:gd name="connsiteX3" fmla="*/ 0 w 9246571"/>
              <a:gd name="connsiteY3" fmla="*/ 6897206 h 6897206"/>
              <a:gd name="connsiteX4" fmla="*/ 1277457 w 9246571"/>
              <a:gd name="connsiteY4" fmla="*/ 35553 h 6897206"/>
              <a:gd name="connsiteX0" fmla="*/ 1277457 w 9246571"/>
              <a:gd name="connsiteY0" fmla="*/ 35553 h 6897206"/>
              <a:gd name="connsiteX1" fmla="*/ 9246571 w 9246571"/>
              <a:gd name="connsiteY1" fmla="*/ 0 h 6897206"/>
              <a:gd name="connsiteX2" fmla="*/ 4941916 w 9246571"/>
              <a:gd name="connsiteY2" fmla="*/ 6894000 h 6897206"/>
              <a:gd name="connsiteX3" fmla="*/ 0 w 9246571"/>
              <a:gd name="connsiteY3" fmla="*/ 6897206 h 6897206"/>
              <a:gd name="connsiteX4" fmla="*/ 1277457 w 9246571"/>
              <a:gd name="connsiteY4" fmla="*/ 35553 h 6897206"/>
              <a:gd name="connsiteX0" fmla="*/ 1277457 w 8288628"/>
              <a:gd name="connsiteY0" fmla="*/ 6524 h 6868177"/>
              <a:gd name="connsiteX1" fmla="*/ 8288628 w 8288628"/>
              <a:gd name="connsiteY1" fmla="*/ 0 h 6868177"/>
              <a:gd name="connsiteX2" fmla="*/ 4941916 w 8288628"/>
              <a:gd name="connsiteY2" fmla="*/ 6864971 h 6868177"/>
              <a:gd name="connsiteX3" fmla="*/ 0 w 8288628"/>
              <a:gd name="connsiteY3" fmla="*/ 6868177 h 6868177"/>
              <a:gd name="connsiteX4" fmla="*/ 1277457 w 8288628"/>
              <a:gd name="connsiteY4" fmla="*/ 6524 h 6868177"/>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1277457 w 9232057"/>
              <a:gd name="connsiteY4"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1277457 w 9232057"/>
              <a:gd name="connsiteY4"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1277457 w 9232057"/>
              <a:gd name="connsiteY4"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27216 w 9232057"/>
              <a:gd name="connsiteY4" fmla="*/ 6392808 h 6882691"/>
              <a:gd name="connsiteX5" fmla="*/ 1277457 w 9232057"/>
              <a:gd name="connsiteY5"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27216 w 9232057"/>
              <a:gd name="connsiteY4" fmla="*/ 6392808 h 6882691"/>
              <a:gd name="connsiteX5" fmla="*/ 1277457 w 9232057"/>
              <a:gd name="connsiteY5"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27216 w 9232057"/>
              <a:gd name="connsiteY4" fmla="*/ 6392808 h 6882691"/>
              <a:gd name="connsiteX5" fmla="*/ 1277457 w 9232057"/>
              <a:gd name="connsiteY5" fmla="*/ 21038 h 688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2057" h="6882691">
                <a:moveTo>
                  <a:pt x="1277457" y="21038"/>
                </a:moveTo>
                <a:lnTo>
                  <a:pt x="9232057" y="0"/>
                </a:lnTo>
                <a:cubicBezTo>
                  <a:pt x="4721193" y="7214278"/>
                  <a:pt x="9348978" y="-136241"/>
                  <a:pt x="4941916" y="6879485"/>
                </a:cubicBezTo>
                <a:lnTo>
                  <a:pt x="0" y="6882691"/>
                </a:lnTo>
                <a:cubicBezTo>
                  <a:pt x="18747" y="6138825"/>
                  <a:pt x="8469" y="7078617"/>
                  <a:pt x="27216" y="6392808"/>
                </a:cubicBezTo>
                <a:lnTo>
                  <a:pt x="1277457" y="21038"/>
                </a:lnTo>
                <a:close/>
              </a:path>
            </a:pathLst>
          </a:custGeom>
          <a:solidFill>
            <a:schemeClr val="bg1">
              <a:lumMod val="95000"/>
            </a:schemeClr>
          </a:solidFill>
        </p:spPr>
        <p:txBody>
          <a:bodyPr/>
          <a:lstStyle>
            <a:lvl1pPr marL="0" indent="0" algn="ctr">
              <a:buNone/>
              <a:defRPr sz="1600"/>
            </a:lvl1pPr>
          </a:lstStyle>
          <a:p>
            <a:endParaRPr lang="en-US" dirty="0"/>
          </a:p>
        </p:txBody>
      </p:sp>
      <p:cxnSp>
        <p:nvCxnSpPr>
          <p:cNvPr id="10" name="Straight Connector 9"/>
          <p:cNvCxnSpPr>
            <a:stCxn id="2" idx="1"/>
          </p:cNvCxnSpPr>
          <p:nvPr userDrawn="1"/>
        </p:nvCxnSpPr>
        <p:spPr>
          <a:xfrm flipH="1">
            <a:off x="8589628" y="-53164"/>
            <a:ext cx="707080" cy="1510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84116" y="-2515"/>
            <a:ext cx="938050" cy="637095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5526013" y="-74560"/>
            <a:ext cx="3650154" cy="69451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3271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4" name="Picture Placeholder 5"/>
          <p:cNvSpPr>
            <a:spLocks noGrp="1"/>
          </p:cNvSpPr>
          <p:nvPr>
            <p:ph type="pic" sz="quarter" idx="10"/>
          </p:nvPr>
        </p:nvSpPr>
        <p:spPr>
          <a:xfrm>
            <a:off x="-38100" y="2554082"/>
            <a:ext cx="3048000" cy="138291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5" name="Picture Placeholder 5"/>
          <p:cNvSpPr>
            <a:spLocks noGrp="1"/>
          </p:cNvSpPr>
          <p:nvPr>
            <p:ph type="pic" sz="quarter" idx="18"/>
          </p:nvPr>
        </p:nvSpPr>
        <p:spPr>
          <a:xfrm>
            <a:off x="3009900" y="2554082"/>
            <a:ext cx="3048000" cy="138291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6" name="Picture Placeholder 5"/>
          <p:cNvSpPr>
            <a:spLocks noGrp="1"/>
          </p:cNvSpPr>
          <p:nvPr>
            <p:ph type="pic" sz="quarter" idx="19"/>
          </p:nvPr>
        </p:nvSpPr>
        <p:spPr>
          <a:xfrm>
            <a:off x="6045200" y="2554082"/>
            <a:ext cx="3048000" cy="138291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7" name="Picture Placeholder 5"/>
          <p:cNvSpPr>
            <a:spLocks noGrp="1"/>
          </p:cNvSpPr>
          <p:nvPr>
            <p:ph type="pic" sz="quarter" idx="20"/>
          </p:nvPr>
        </p:nvSpPr>
        <p:spPr>
          <a:xfrm>
            <a:off x="9093200" y="2554082"/>
            <a:ext cx="3133713" cy="138291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8"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19"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12997877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8"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19"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8" name="Picture Placeholder 5"/>
          <p:cNvSpPr>
            <a:spLocks noGrp="1"/>
          </p:cNvSpPr>
          <p:nvPr>
            <p:ph type="pic" sz="quarter" idx="10"/>
          </p:nvPr>
        </p:nvSpPr>
        <p:spPr>
          <a:xfrm>
            <a:off x="546101" y="1701800"/>
            <a:ext cx="11036300" cy="24384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9" name="Text Placeholder 6"/>
          <p:cNvSpPr>
            <a:spLocks noGrp="1"/>
          </p:cNvSpPr>
          <p:nvPr>
            <p:ph type="body" sz="quarter" idx="16" hasCustomPrompt="1"/>
          </p:nvPr>
        </p:nvSpPr>
        <p:spPr>
          <a:xfrm>
            <a:off x="444501" y="4787901"/>
            <a:ext cx="2603500" cy="406400"/>
          </a:xfrm>
          <a:prstGeom prst="rect">
            <a:avLst/>
          </a:prstGeom>
        </p:spPr>
        <p:txBody>
          <a:bodyPr/>
          <a:lstStyle>
            <a:lvl1pPr marL="0" indent="0" algn="l">
              <a:buNone/>
              <a:defRPr sz="1867" b="1">
                <a:solidFill>
                  <a:schemeClr val="accent2"/>
                </a:solidFill>
              </a:defRPr>
            </a:lvl1pPr>
          </a:lstStyle>
          <a:p>
            <a:pPr lvl="0"/>
            <a:r>
              <a:rPr lang="en-US" dirty="0" smtClean="0"/>
              <a:t>Title</a:t>
            </a:r>
            <a:endParaRPr lang="en-US" dirty="0"/>
          </a:p>
        </p:txBody>
      </p:sp>
      <p:sp>
        <p:nvSpPr>
          <p:cNvPr id="10" name="Text Placeholder 7"/>
          <p:cNvSpPr>
            <a:spLocks noGrp="1"/>
          </p:cNvSpPr>
          <p:nvPr>
            <p:ph type="body" sz="quarter" idx="22" hasCustomPrompt="1"/>
          </p:nvPr>
        </p:nvSpPr>
        <p:spPr>
          <a:xfrm>
            <a:off x="444501" y="5092701"/>
            <a:ext cx="2603500" cy="1079500"/>
          </a:xfrm>
          <a:prstGeom prst="rect">
            <a:avLst/>
          </a:prstGeom>
        </p:spPr>
        <p:txBody>
          <a:bodyPr/>
          <a:lstStyle>
            <a:lvl1pPr marL="0" indent="0" algn="l">
              <a:buNone/>
              <a:defRPr sz="1400">
                <a:solidFill>
                  <a:schemeClr val="tx1">
                    <a:lumMod val="85000"/>
                    <a:lumOff val="15000"/>
                  </a:schemeClr>
                </a:solidFill>
              </a:defRPr>
            </a:lvl1pPr>
          </a:lstStyle>
          <a:p>
            <a:pPr lvl="0"/>
            <a:r>
              <a:rPr lang="en-US" dirty="0" smtClean="0"/>
              <a:t>Text here</a:t>
            </a:r>
            <a:endParaRPr lang="en-US" dirty="0"/>
          </a:p>
        </p:txBody>
      </p:sp>
      <p:sp>
        <p:nvSpPr>
          <p:cNvPr id="11" name="Text Placeholder 7"/>
          <p:cNvSpPr>
            <a:spLocks noGrp="1"/>
          </p:cNvSpPr>
          <p:nvPr>
            <p:ph type="body" sz="quarter" idx="32" hasCustomPrompt="1"/>
          </p:nvPr>
        </p:nvSpPr>
        <p:spPr>
          <a:xfrm>
            <a:off x="444499" y="4140200"/>
            <a:ext cx="11239500" cy="609600"/>
          </a:xfrm>
          <a:prstGeom prst="rect">
            <a:avLst/>
          </a:prstGeom>
        </p:spPr>
        <p:txBody>
          <a:bodyPr/>
          <a:lstStyle>
            <a:lvl1pPr marL="0" indent="0" algn="l">
              <a:buNone/>
              <a:defRPr sz="1400">
                <a:solidFill>
                  <a:schemeClr val="tx1">
                    <a:lumMod val="85000"/>
                    <a:lumOff val="15000"/>
                  </a:schemeClr>
                </a:solidFill>
              </a:defRPr>
            </a:lvl1pPr>
          </a:lstStyle>
          <a:p>
            <a:pPr lvl="0"/>
            <a:r>
              <a:rPr lang="en-US" dirty="0" smtClean="0"/>
              <a:t>Text here</a:t>
            </a:r>
            <a:endParaRPr lang="en-US" dirty="0"/>
          </a:p>
        </p:txBody>
      </p:sp>
      <p:sp>
        <p:nvSpPr>
          <p:cNvPr id="12" name="Text Placeholder 6"/>
          <p:cNvSpPr>
            <a:spLocks noGrp="1"/>
          </p:cNvSpPr>
          <p:nvPr>
            <p:ph type="body" sz="quarter" idx="33" hasCustomPrompt="1"/>
          </p:nvPr>
        </p:nvSpPr>
        <p:spPr>
          <a:xfrm>
            <a:off x="3323167" y="4800601"/>
            <a:ext cx="2603500" cy="406400"/>
          </a:xfrm>
          <a:prstGeom prst="rect">
            <a:avLst/>
          </a:prstGeom>
        </p:spPr>
        <p:txBody>
          <a:bodyPr/>
          <a:lstStyle>
            <a:lvl1pPr marL="0" indent="0" algn="l">
              <a:buNone/>
              <a:defRPr sz="1867" b="1">
                <a:solidFill>
                  <a:schemeClr val="accent2"/>
                </a:solidFill>
              </a:defRPr>
            </a:lvl1pPr>
          </a:lstStyle>
          <a:p>
            <a:pPr lvl="0"/>
            <a:r>
              <a:rPr lang="en-US" dirty="0" smtClean="0"/>
              <a:t>Title</a:t>
            </a:r>
            <a:endParaRPr lang="en-US" dirty="0"/>
          </a:p>
        </p:txBody>
      </p:sp>
      <p:sp>
        <p:nvSpPr>
          <p:cNvPr id="13" name="Text Placeholder 7"/>
          <p:cNvSpPr>
            <a:spLocks noGrp="1"/>
          </p:cNvSpPr>
          <p:nvPr>
            <p:ph type="body" sz="quarter" idx="34" hasCustomPrompt="1"/>
          </p:nvPr>
        </p:nvSpPr>
        <p:spPr>
          <a:xfrm>
            <a:off x="3323167" y="5105401"/>
            <a:ext cx="2603500" cy="1079500"/>
          </a:xfrm>
          <a:prstGeom prst="rect">
            <a:avLst/>
          </a:prstGeom>
        </p:spPr>
        <p:txBody>
          <a:bodyPr/>
          <a:lstStyle>
            <a:lvl1pPr marL="0" indent="0" algn="l">
              <a:buNone/>
              <a:defRPr sz="1400">
                <a:solidFill>
                  <a:schemeClr val="tx1">
                    <a:lumMod val="85000"/>
                    <a:lumOff val="15000"/>
                  </a:schemeClr>
                </a:solidFill>
              </a:defRPr>
            </a:lvl1pPr>
          </a:lstStyle>
          <a:p>
            <a:pPr lvl="0"/>
            <a:r>
              <a:rPr lang="en-US" dirty="0" smtClean="0"/>
              <a:t>Text here</a:t>
            </a:r>
            <a:endParaRPr lang="en-US" dirty="0"/>
          </a:p>
        </p:txBody>
      </p:sp>
      <p:sp>
        <p:nvSpPr>
          <p:cNvPr id="20" name="Text Placeholder 6"/>
          <p:cNvSpPr>
            <a:spLocks noGrp="1"/>
          </p:cNvSpPr>
          <p:nvPr>
            <p:ph type="body" sz="quarter" idx="35" hasCustomPrompt="1"/>
          </p:nvPr>
        </p:nvSpPr>
        <p:spPr>
          <a:xfrm>
            <a:off x="6201834" y="4800600"/>
            <a:ext cx="2603500" cy="406400"/>
          </a:xfrm>
          <a:prstGeom prst="rect">
            <a:avLst/>
          </a:prstGeom>
        </p:spPr>
        <p:txBody>
          <a:bodyPr/>
          <a:lstStyle>
            <a:lvl1pPr marL="0" indent="0" algn="l">
              <a:buNone/>
              <a:defRPr sz="1867" b="1">
                <a:solidFill>
                  <a:schemeClr val="accent2"/>
                </a:solidFill>
              </a:defRPr>
            </a:lvl1pPr>
          </a:lstStyle>
          <a:p>
            <a:pPr lvl="0"/>
            <a:r>
              <a:rPr lang="en-US" dirty="0" smtClean="0"/>
              <a:t>Title</a:t>
            </a:r>
            <a:endParaRPr lang="en-US" dirty="0"/>
          </a:p>
        </p:txBody>
      </p:sp>
      <p:sp>
        <p:nvSpPr>
          <p:cNvPr id="21" name="Text Placeholder 7"/>
          <p:cNvSpPr>
            <a:spLocks noGrp="1"/>
          </p:cNvSpPr>
          <p:nvPr>
            <p:ph type="body" sz="quarter" idx="36" hasCustomPrompt="1"/>
          </p:nvPr>
        </p:nvSpPr>
        <p:spPr>
          <a:xfrm>
            <a:off x="6201834" y="5105399"/>
            <a:ext cx="2603500" cy="1079500"/>
          </a:xfrm>
          <a:prstGeom prst="rect">
            <a:avLst/>
          </a:prstGeom>
        </p:spPr>
        <p:txBody>
          <a:bodyPr/>
          <a:lstStyle>
            <a:lvl1pPr marL="0" indent="0" algn="l">
              <a:buNone/>
              <a:defRPr sz="1400">
                <a:solidFill>
                  <a:schemeClr val="tx1">
                    <a:lumMod val="85000"/>
                    <a:lumOff val="15000"/>
                  </a:schemeClr>
                </a:solidFill>
              </a:defRPr>
            </a:lvl1pPr>
          </a:lstStyle>
          <a:p>
            <a:pPr lvl="0"/>
            <a:r>
              <a:rPr lang="en-US" dirty="0" smtClean="0"/>
              <a:t>Text here</a:t>
            </a:r>
            <a:endParaRPr lang="en-US" dirty="0"/>
          </a:p>
        </p:txBody>
      </p:sp>
      <p:sp>
        <p:nvSpPr>
          <p:cNvPr id="22" name="Text Placeholder 6"/>
          <p:cNvSpPr>
            <a:spLocks noGrp="1"/>
          </p:cNvSpPr>
          <p:nvPr>
            <p:ph type="body" sz="quarter" idx="37" hasCustomPrompt="1"/>
          </p:nvPr>
        </p:nvSpPr>
        <p:spPr>
          <a:xfrm>
            <a:off x="9080499" y="4813300"/>
            <a:ext cx="2603500" cy="406400"/>
          </a:xfrm>
          <a:prstGeom prst="rect">
            <a:avLst/>
          </a:prstGeom>
        </p:spPr>
        <p:txBody>
          <a:bodyPr/>
          <a:lstStyle>
            <a:lvl1pPr marL="0" indent="0" algn="l">
              <a:buNone/>
              <a:defRPr sz="1867" b="1">
                <a:solidFill>
                  <a:schemeClr val="accent2"/>
                </a:solidFill>
              </a:defRPr>
            </a:lvl1pPr>
          </a:lstStyle>
          <a:p>
            <a:pPr lvl="0"/>
            <a:r>
              <a:rPr lang="en-US" dirty="0" smtClean="0"/>
              <a:t>Title</a:t>
            </a:r>
            <a:endParaRPr lang="en-US" dirty="0"/>
          </a:p>
        </p:txBody>
      </p:sp>
      <p:sp>
        <p:nvSpPr>
          <p:cNvPr id="23" name="Text Placeholder 7"/>
          <p:cNvSpPr>
            <a:spLocks noGrp="1"/>
          </p:cNvSpPr>
          <p:nvPr>
            <p:ph type="body" sz="quarter" idx="38" hasCustomPrompt="1"/>
          </p:nvPr>
        </p:nvSpPr>
        <p:spPr>
          <a:xfrm>
            <a:off x="9080499" y="5118099"/>
            <a:ext cx="2603500" cy="1079500"/>
          </a:xfrm>
          <a:prstGeom prst="rect">
            <a:avLst/>
          </a:prstGeom>
        </p:spPr>
        <p:txBody>
          <a:bodyPr/>
          <a:lstStyle>
            <a:lvl1pPr marL="0" indent="0" algn="l">
              <a:buNone/>
              <a:defRPr sz="1400">
                <a:solidFill>
                  <a:schemeClr val="tx1">
                    <a:lumMod val="85000"/>
                    <a:lumOff val="15000"/>
                  </a:schemeClr>
                </a:solidFill>
              </a:defRPr>
            </a:lvl1pPr>
          </a:lstStyle>
          <a:p>
            <a:pPr lvl="0"/>
            <a:r>
              <a:rPr lang="en-US" dirty="0" smtClean="0"/>
              <a:t>Text here</a:t>
            </a:r>
            <a:endParaRPr lang="en-US" dirty="0"/>
          </a:p>
        </p:txBody>
      </p:sp>
    </p:spTree>
    <p:extLst>
      <p:ext uri="{BB962C8B-B14F-4D97-AF65-F5344CB8AC3E}">
        <p14:creationId xmlns:p14="http://schemas.microsoft.com/office/powerpoint/2010/main" val="243249429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3"/>
          <p:cNvSpPr>
            <a:spLocks noGrp="1"/>
          </p:cNvSpPr>
          <p:nvPr>
            <p:ph type="pic" sz="quarter" idx="19" hasCustomPrompt="1"/>
          </p:nvPr>
        </p:nvSpPr>
        <p:spPr>
          <a:xfrm>
            <a:off x="5912285" y="0"/>
            <a:ext cx="6279715" cy="6858000"/>
          </a:xfrm>
          <a:prstGeom prst="rect">
            <a:avLst/>
          </a:prstGeom>
        </p:spPr>
        <p:txBody>
          <a:bodyPr/>
          <a:lstStyle>
            <a:lvl1pPr marL="0" indent="0">
              <a:buNone/>
              <a:defRPr/>
            </a:lvl1pPr>
          </a:lstStyle>
          <a:p>
            <a:r>
              <a:rPr lang="en-US" dirty="0" smtClean="0"/>
              <a:t> </a:t>
            </a:r>
            <a:endParaRPr lang="en-US" dirty="0"/>
          </a:p>
        </p:txBody>
      </p:sp>
      <p:sp>
        <p:nvSpPr>
          <p:cNvPr id="4" name="Text Placeholder 2"/>
          <p:cNvSpPr>
            <a:spLocks noGrp="1"/>
          </p:cNvSpPr>
          <p:nvPr>
            <p:ph type="body" sz="quarter" idx="11"/>
          </p:nvPr>
        </p:nvSpPr>
        <p:spPr>
          <a:xfrm>
            <a:off x="540707" y="512263"/>
            <a:ext cx="5133583" cy="413569"/>
          </a:xfrm>
          <a:prstGeom prst="rect">
            <a:avLst/>
          </a:prstGeom>
        </p:spPr>
        <p:txBody>
          <a:bodyPr anchor="ctr"/>
          <a:lstStyle>
            <a:lvl1pPr marL="0" indent="0" algn="l">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5" name="Text Placeholder 2"/>
          <p:cNvSpPr>
            <a:spLocks noGrp="1"/>
          </p:cNvSpPr>
          <p:nvPr>
            <p:ph type="body" sz="quarter" idx="13"/>
          </p:nvPr>
        </p:nvSpPr>
        <p:spPr>
          <a:xfrm>
            <a:off x="540707" y="893263"/>
            <a:ext cx="5133583" cy="228600"/>
          </a:xfrm>
          <a:prstGeom prst="rect">
            <a:avLst/>
          </a:prstGeom>
        </p:spPr>
        <p:txBody>
          <a:bodyPr/>
          <a:lstStyle>
            <a:lvl1pPr marL="0" indent="0" algn="l">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19986362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508000" y="1582059"/>
            <a:ext cx="5384800" cy="4495800"/>
          </a:xfrm>
          <a:prstGeom prst="rect">
            <a:avLst/>
          </a:prstGeom>
        </p:spPr>
        <p:txBody>
          <a:bodyPr>
            <a:normAutofit/>
          </a:bodyPr>
          <a:lstStyle>
            <a:lvl1pPr marL="457189" indent="-457189">
              <a:lnSpc>
                <a:spcPct val="100000"/>
              </a:lnSpc>
              <a:spcBef>
                <a:spcPts val="1600"/>
              </a:spcBef>
              <a:buClr>
                <a:schemeClr val="tx2">
                  <a:lumMod val="60000"/>
                  <a:lumOff val="40000"/>
                </a:schemeClr>
              </a:buClr>
              <a:buFont typeface="Wingdings" pitchFamily="2" charset="2"/>
              <a:buChar char=""/>
              <a:defRPr sz="1600">
                <a:solidFill>
                  <a:schemeClr val="tx1">
                    <a:lumMod val="65000"/>
                    <a:lumOff val="35000"/>
                  </a:schemeClr>
                </a:solidFill>
                <a:latin typeface="+mj-lt"/>
              </a:defRPr>
            </a:lvl1pPr>
            <a:lvl2pPr marL="990575" indent="-380990">
              <a:lnSpc>
                <a:spcPct val="100000"/>
              </a:lnSpc>
              <a:spcBef>
                <a:spcPts val="0"/>
              </a:spcBef>
              <a:buClr>
                <a:schemeClr val="tx2">
                  <a:lumMod val="60000"/>
                  <a:lumOff val="40000"/>
                </a:schemeClr>
              </a:buClr>
              <a:buFont typeface="Wingdings" pitchFamily="2" charset="2"/>
              <a:buChar char="§"/>
              <a:defRPr sz="1467">
                <a:solidFill>
                  <a:schemeClr val="tx1">
                    <a:lumMod val="65000"/>
                    <a:lumOff val="35000"/>
                  </a:schemeClr>
                </a:solidFill>
                <a:latin typeface="+mj-lt"/>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dirty="0" smtClean="0"/>
              <a:t>Click to edit Master text styles</a:t>
            </a:r>
          </a:p>
          <a:p>
            <a:pPr lvl="1"/>
            <a:r>
              <a:rPr lang="en-US" dirty="0" smtClean="0"/>
              <a:t>Second level</a:t>
            </a:r>
          </a:p>
        </p:txBody>
      </p:sp>
      <p:sp>
        <p:nvSpPr>
          <p:cNvPr id="4" name="Text Placeholder 2"/>
          <p:cNvSpPr>
            <a:spLocks noGrp="1"/>
          </p:cNvSpPr>
          <p:nvPr>
            <p:ph type="body" sz="quarter" idx="20"/>
          </p:nvPr>
        </p:nvSpPr>
        <p:spPr>
          <a:xfrm>
            <a:off x="6299200" y="1589975"/>
            <a:ext cx="5384800" cy="4495800"/>
          </a:xfrm>
          <a:prstGeom prst="rect">
            <a:avLst/>
          </a:prstGeom>
        </p:spPr>
        <p:txBody>
          <a:bodyPr>
            <a:normAutofit/>
          </a:bodyPr>
          <a:lstStyle>
            <a:lvl1pPr marL="228594" indent="-228594">
              <a:lnSpc>
                <a:spcPct val="100000"/>
              </a:lnSpc>
              <a:spcBef>
                <a:spcPts val="1600"/>
              </a:spcBef>
              <a:buClr>
                <a:schemeClr val="tx2">
                  <a:lumMod val="60000"/>
                  <a:lumOff val="40000"/>
                </a:schemeClr>
              </a:buClr>
              <a:buFont typeface="Wingdings" pitchFamily="2" charset="2"/>
              <a:buChar char=""/>
              <a:defRPr sz="1600">
                <a:solidFill>
                  <a:schemeClr val="tx1">
                    <a:lumMod val="65000"/>
                    <a:lumOff val="35000"/>
                  </a:schemeClr>
                </a:solidFill>
                <a:latin typeface="+mj-lt"/>
              </a:defRPr>
            </a:lvl1pPr>
            <a:lvl2pPr marL="990575" indent="-380990">
              <a:lnSpc>
                <a:spcPct val="100000"/>
              </a:lnSpc>
              <a:spcBef>
                <a:spcPts val="0"/>
              </a:spcBef>
              <a:buClr>
                <a:schemeClr val="tx2">
                  <a:lumMod val="60000"/>
                  <a:lumOff val="40000"/>
                </a:schemeClr>
              </a:buClr>
              <a:buFont typeface="Wingdings" pitchFamily="2" charset="2"/>
              <a:buChar char="§"/>
              <a:defRPr sz="1467">
                <a:solidFill>
                  <a:schemeClr val="tx1">
                    <a:lumMod val="65000"/>
                    <a:lumOff val="35000"/>
                  </a:schemeClr>
                </a:solidFill>
                <a:latin typeface="+mj-lt"/>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dirty="0" smtClean="0"/>
              <a:t>Click to edit Master text styles</a:t>
            </a:r>
          </a:p>
          <a:p>
            <a:pPr lvl="1"/>
            <a:r>
              <a:rPr lang="en-US" dirty="0" smtClean="0"/>
              <a:t>Second level</a:t>
            </a:r>
          </a:p>
        </p:txBody>
      </p:sp>
      <p:sp>
        <p:nvSpPr>
          <p:cNvPr id="5"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6"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36501203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3"/>
          <p:cNvSpPr>
            <a:spLocks noGrp="1"/>
          </p:cNvSpPr>
          <p:nvPr>
            <p:ph type="pic" sz="quarter" idx="19" hasCustomPrompt="1"/>
          </p:nvPr>
        </p:nvSpPr>
        <p:spPr>
          <a:xfrm>
            <a:off x="0" y="0"/>
            <a:ext cx="6279715" cy="6858000"/>
          </a:xfrm>
          <a:prstGeom prst="rect">
            <a:avLst/>
          </a:prstGeom>
        </p:spPr>
        <p:txBody>
          <a:bodyPr/>
          <a:lstStyle>
            <a:lvl1pPr marL="0" indent="0">
              <a:buNone/>
              <a:defRPr/>
            </a:lvl1pPr>
          </a:lstStyle>
          <a:p>
            <a:r>
              <a:rPr lang="en-US" dirty="0" smtClean="0"/>
              <a:t> </a:t>
            </a:r>
            <a:endParaRPr lang="en-US" dirty="0"/>
          </a:p>
        </p:txBody>
      </p:sp>
    </p:spTree>
    <p:extLst>
      <p:ext uri="{BB962C8B-B14F-4D97-AF65-F5344CB8AC3E}">
        <p14:creationId xmlns:p14="http://schemas.microsoft.com/office/powerpoint/2010/main" val="25428322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Picture Placeholder 5"/>
          <p:cNvSpPr>
            <a:spLocks noGrp="1"/>
          </p:cNvSpPr>
          <p:nvPr>
            <p:ph type="pic" sz="quarter" idx="19" hasCustomPrompt="1"/>
          </p:nvPr>
        </p:nvSpPr>
        <p:spPr>
          <a:xfrm>
            <a:off x="1037168" y="1506328"/>
            <a:ext cx="3136993" cy="3242909"/>
          </a:xfrm>
          <a:prstGeom prst="rect">
            <a:avLst/>
          </a:prstGeom>
        </p:spPr>
        <p:txBody>
          <a:bodyPr/>
          <a:lstStyle>
            <a:lvl1pPr marL="0" indent="0">
              <a:buNone/>
              <a:defRPr/>
            </a:lvl1pPr>
          </a:lstStyle>
          <a:p>
            <a:r>
              <a:rPr lang="en-US" dirty="0" smtClean="0"/>
              <a:t> </a:t>
            </a:r>
            <a:endParaRPr lang="en-US" dirty="0"/>
          </a:p>
        </p:txBody>
      </p:sp>
      <p:sp>
        <p:nvSpPr>
          <p:cNvPr id="4" name="Picture Placeholder 5"/>
          <p:cNvSpPr>
            <a:spLocks noGrp="1"/>
          </p:cNvSpPr>
          <p:nvPr>
            <p:ph type="pic" sz="quarter" idx="20" hasCustomPrompt="1"/>
          </p:nvPr>
        </p:nvSpPr>
        <p:spPr>
          <a:xfrm>
            <a:off x="4476908" y="1506891"/>
            <a:ext cx="3136993" cy="3242909"/>
          </a:xfrm>
          <a:prstGeom prst="rect">
            <a:avLst/>
          </a:prstGeom>
        </p:spPr>
        <p:txBody>
          <a:bodyPr/>
          <a:lstStyle>
            <a:lvl1pPr marL="0" indent="0">
              <a:buNone/>
              <a:defRPr/>
            </a:lvl1pPr>
          </a:lstStyle>
          <a:p>
            <a:r>
              <a:rPr lang="en-US" dirty="0" smtClean="0"/>
              <a:t> </a:t>
            </a:r>
            <a:endParaRPr lang="en-US" dirty="0"/>
          </a:p>
        </p:txBody>
      </p:sp>
      <p:sp>
        <p:nvSpPr>
          <p:cNvPr id="5" name="Picture Placeholder 5"/>
          <p:cNvSpPr>
            <a:spLocks noGrp="1"/>
          </p:cNvSpPr>
          <p:nvPr>
            <p:ph type="pic" sz="quarter" idx="21" hasCustomPrompt="1"/>
          </p:nvPr>
        </p:nvSpPr>
        <p:spPr>
          <a:xfrm>
            <a:off x="7917481" y="1506891"/>
            <a:ext cx="3136993" cy="3242909"/>
          </a:xfrm>
          <a:prstGeom prst="rect">
            <a:avLst/>
          </a:prstGeom>
        </p:spPr>
        <p:txBody>
          <a:bodyPr/>
          <a:lstStyle>
            <a:lvl1pPr marL="0" indent="0">
              <a:buNone/>
              <a:defRPr/>
            </a:lvl1pPr>
          </a:lstStyle>
          <a:p>
            <a:r>
              <a:rPr lang="en-US" dirty="0" smtClean="0"/>
              <a:t> </a:t>
            </a:r>
            <a:endParaRPr lang="en-US" dirty="0"/>
          </a:p>
        </p:txBody>
      </p:sp>
      <p:sp>
        <p:nvSpPr>
          <p:cNvPr id="6" name="Text Placeholder 14"/>
          <p:cNvSpPr>
            <a:spLocks noGrp="1"/>
          </p:cNvSpPr>
          <p:nvPr>
            <p:ph type="body" sz="quarter" idx="45"/>
          </p:nvPr>
        </p:nvSpPr>
        <p:spPr>
          <a:xfrm>
            <a:off x="1238720" y="5377849"/>
            <a:ext cx="9714560" cy="822691"/>
          </a:xfrm>
          <a:prstGeom prst="rect">
            <a:avLst/>
          </a:prstGeom>
        </p:spPr>
        <p:txBody>
          <a:bodyPr anchor="t"/>
          <a:lstStyle>
            <a:lvl1pPr marL="0" indent="0" algn="ctr">
              <a:lnSpc>
                <a:spcPct val="120000"/>
              </a:lnSpc>
              <a:buNone/>
              <a:defRPr sz="1200" b="0">
                <a:solidFill>
                  <a:schemeClr val="tx1">
                    <a:lumMod val="65000"/>
                    <a:lumOff val="35000"/>
                  </a:schemeClr>
                </a:solidFill>
                <a:latin typeface="Calibri Light" pitchFamily="34" charset="0"/>
              </a:defRPr>
            </a:lvl1pPr>
          </a:lstStyle>
          <a:p>
            <a:pPr lvl="0"/>
            <a:endParaRPr lang="en-US" dirty="0"/>
          </a:p>
        </p:txBody>
      </p:sp>
      <p:sp>
        <p:nvSpPr>
          <p:cNvPr id="7" name="Text Placeholder 14"/>
          <p:cNvSpPr>
            <a:spLocks noGrp="1"/>
          </p:cNvSpPr>
          <p:nvPr>
            <p:ph type="body" sz="quarter" idx="46"/>
          </p:nvPr>
        </p:nvSpPr>
        <p:spPr>
          <a:xfrm>
            <a:off x="1238720" y="5087413"/>
            <a:ext cx="9714560" cy="327760"/>
          </a:xfrm>
          <a:prstGeom prst="rect">
            <a:avLst/>
          </a:prstGeom>
        </p:spPr>
        <p:txBody>
          <a:bodyPr anchor="ctr"/>
          <a:lstStyle>
            <a:lvl1pPr marL="0" indent="0" algn="ctr">
              <a:lnSpc>
                <a:spcPct val="120000"/>
              </a:lnSpc>
              <a:buNone/>
              <a:defRPr sz="1600" b="1">
                <a:solidFill>
                  <a:schemeClr val="tx1">
                    <a:lumMod val="75000"/>
                    <a:lumOff val="25000"/>
                  </a:schemeClr>
                </a:solidFill>
                <a:latin typeface="Aleo" pitchFamily="34" charset="0"/>
              </a:defRPr>
            </a:lvl1pPr>
          </a:lstStyle>
          <a:p>
            <a:pPr lvl="0"/>
            <a:endParaRPr lang="en-US" dirty="0"/>
          </a:p>
        </p:txBody>
      </p:sp>
      <p:sp>
        <p:nvSpPr>
          <p:cNvPr id="8" name="Text Placeholder 4"/>
          <p:cNvSpPr>
            <a:spLocks noGrp="1"/>
          </p:cNvSpPr>
          <p:nvPr>
            <p:ph type="body" sz="quarter" idx="47"/>
          </p:nvPr>
        </p:nvSpPr>
        <p:spPr>
          <a:xfrm>
            <a:off x="1037167" y="4252633"/>
            <a:ext cx="3136900" cy="505800"/>
          </a:xfrm>
          <a:prstGeom prst="rect">
            <a:avLst/>
          </a:prstGeom>
          <a:solidFill>
            <a:schemeClr val="accent2">
              <a:alpha val="70000"/>
            </a:schemeClr>
          </a:solidFill>
        </p:spPr>
        <p:txBody>
          <a:bodyPr anchor="ctr"/>
          <a:lstStyle>
            <a:lvl1pPr marL="0" indent="0" algn="ctr">
              <a:buNone/>
              <a:defRPr sz="1600" b="1">
                <a:solidFill>
                  <a:schemeClr val="bg1"/>
                </a:solidFill>
                <a:latin typeface="Aleo" pitchFamily="34" charset="0"/>
              </a:defRPr>
            </a:lvl1pPr>
          </a:lstStyle>
          <a:p>
            <a:pPr lvl="0"/>
            <a:endParaRPr lang="en-US" dirty="0"/>
          </a:p>
        </p:txBody>
      </p:sp>
      <p:sp>
        <p:nvSpPr>
          <p:cNvPr id="9" name="Text Placeholder 4"/>
          <p:cNvSpPr>
            <a:spLocks noGrp="1"/>
          </p:cNvSpPr>
          <p:nvPr>
            <p:ph type="body" sz="quarter" idx="48"/>
          </p:nvPr>
        </p:nvSpPr>
        <p:spPr>
          <a:xfrm>
            <a:off x="4477001" y="4252467"/>
            <a:ext cx="3136900" cy="505800"/>
          </a:xfrm>
          <a:prstGeom prst="rect">
            <a:avLst/>
          </a:prstGeom>
          <a:solidFill>
            <a:schemeClr val="accent2">
              <a:lumMod val="75000"/>
              <a:alpha val="70000"/>
            </a:schemeClr>
          </a:solidFill>
        </p:spPr>
        <p:txBody>
          <a:bodyPr anchor="ctr"/>
          <a:lstStyle>
            <a:lvl1pPr marL="0" indent="0" algn="ctr">
              <a:buNone/>
              <a:defRPr sz="1600" b="1">
                <a:solidFill>
                  <a:schemeClr val="bg1"/>
                </a:solidFill>
                <a:latin typeface="Aleo" pitchFamily="34" charset="0"/>
              </a:defRPr>
            </a:lvl1pPr>
          </a:lstStyle>
          <a:p>
            <a:pPr lvl="0"/>
            <a:endParaRPr lang="en-US" dirty="0"/>
          </a:p>
        </p:txBody>
      </p:sp>
      <p:sp>
        <p:nvSpPr>
          <p:cNvPr id="10" name="Text Placeholder 4"/>
          <p:cNvSpPr>
            <a:spLocks noGrp="1"/>
          </p:cNvSpPr>
          <p:nvPr>
            <p:ph type="body" sz="quarter" idx="49"/>
          </p:nvPr>
        </p:nvSpPr>
        <p:spPr>
          <a:xfrm>
            <a:off x="7917574" y="4252467"/>
            <a:ext cx="3136900" cy="505800"/>
          </a:xfrm>
          <a:prstGeom prst="rect">
            <a:avLst/>
          </a:prstGeom>
          <a:solidFill>
            <a:schemeClr val="accent2">
              <a:lumMod val="50000"/>
              <a:alpha val="70000"/>
            </a:schemeClr>
          </a:solidFill>
        </p:spPr>
        <p:txBody>
          <a:bodyPr anchor="ctr"/>
          <a:lstStyle>
            <a:lvl1pPr marL="0" indent="0" algn="ctr">
              <a:buNone/>
              <a:defRPr sz="1600" b="1">
                <a:solidFill>
                  <a:schemeClr val="bg1"/>
                </a:solidFill>
                <a:latin typeface="Aleo" pitchFamily="34" charset="0"/>
              </a:defRPr>
            </a:lvl1pPr>
          </a:lstStyle>
          <a:p>
            <a:pPr lvl="0"/>
            <a:endParaRPr lang="en-US" dirty="0"/>
          </a:p>
        </p:txBody>
      </p:sp>
      <p:sp>
        <p:nvSpPr>
          <p:cNvPr id="11"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12"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9966425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Picture Placeholder 53"/>
          <p:cNvSpPr>
            <a:spLocks noGrp="1"/>
          </p:cNvSpPr>
          <p:nvPr>
            <p:ph type="pic" sz="quarter" idx="10"/>
          </p:nvPr>
        </p:nvSpPr>
        <p:spPr>
          <a:xfrm>
            <a:off x="546101" y="1333500"/>
            <a:ext cx="11036300" cy="2438400"/>
          </a:xfrm>
          <a:prstGeom prst="rect">
            <a:avLst/>
          </a:prstGeom>
        </p:spPr>
      </p:sp>
      <p:sp>
        <p:nvSpPr>
          <p:cNvPr id="4"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5"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6" name="Picture Placeholder 53"/>
          <p:cNvSpPr>
            <a:spLocks noGrp="1"/>
          </p:cNvSpPr>
          <p:nvPr>
            <p:ph type="pic" sz="quarter" idx="14"/>
          </p:nvPr>
        </p:nvSpPr>
        <p:spPr>
          <a:xfrm>
            <a:off x="546100" y="3898900"/>
            <a:ext cx="2651760" cy="1447800"/>
          </a:xfrm>
          <a:prstGeom prst="rect">
            <a:avLst/>
          </a:prstGeom>
        </p:spPr>
      </p:sp>
      <p:sp>
        <p:nvSpPr>
          <p:cNvPr id="7" name="Picture Placeholder 53"/>
          <p:cNvSpPr>
            <a:spLocks noGrp="1"/>
          </p:cNvSpPr>
          <p:nvPr>
            <p:ph type="pic" sz="quarter" idx="15"/>
          </p:nvPr>
        </p:nvSpPr>
        <p:spPr>
          <a:xfrm>
            <a:off x="3340947" y="3898900"/>
            <a:ext cx="2651760" cy="1447800"/>
          </a:xfrm>
          <a:prstGeom prst="rect">
            <a:avLst/>
          </a:prstGeom>
        </p:spPr>
      </p:sp>
      <p:sp>
        <p:nvSpPr>
          <p:cNvPr id="8" name="Picture Placeholder 53"/>
          <p:cNvSpPr>
            <a:spLocks noGrp="1"/>
          </p:cNvSpPr>
          <p:nvPr>
            <p:ph type="pic" sz="quarter" idx="16"/>
          </p:nvPr>
        </p:nvSpPr>
        <p:spPr>
          <a:xfrm>
            <a:off x="6135794" y="3898900"/>
            <a:ext cx="2651760" cy="1447800"/>
          </a:xfrm>
          <a:prstGeom prst="rect">
            <a:avLst/>
          </a:prstGeom>
        </p:spPr>
      </p:sp>
      <p:sp>
        <p:nvSpPr>
          <p:cNvPr id="9" name="Picture Placeholder 53"/>
          <p:cNvSpPr>
            <a:spLocks noGrp="1"/>
          </p:cNvSpPr>
          <p:nvPr>
            <p:ph type="pic" sz="quarter" idx="17"/>
          </p:nvPr>
        </p:nvSpPr>
        <p:spPr>
          <a:xfrm>
            <a:off x="8930641" y="3898900"/>
            <a:ext cx="2651760" cy="1447800"/>
          </a:xfrm>
          <a:prstGeom prst="rect">
            <a:avLst/>
          </a:prstGeom>
        </p:spPr>
      </p:sp>
    </p:spTree>
    <p:extLst>
      <p:ext uri="{BB962C8B-B14F-4D97-AF65-F5344CB8AC3E}">
        <p14:creationId xmlns:p14="http://schemas.microsoft.com/office/powerpoint/2010/main" val="174459592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Picture Placeholder 53"/>
          <p:cNvSpPr>
            <a:spLocks noGrp="1"/>
          </p:cNvSpPr>
          <p:nvPr>
            <p:ph type="pic" sz="quarter" idx="10"/>
          </p:nvPr>
        </p:nvSpPr>
        <p:spPr>
          <a:xfrm>
            <a:off x="657182" y="1447800"/>
            <a:ext cx="5417941" cy="4660900"/>
          </a:xfrm>
          <a:prstGeom prst="rect">
            <a:avLst/>
          </a:prstGeom>
        </p:spPr>
      </p:sp>
      <p:sp>
        <p:nvSpPr>
          <p:cNvPr id="4"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5"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298694562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0" name="Picture Placeholder 5"/>
          <p:cNvSpPr>
            <a:spLocks noGrp="1"/>
          </p:cNvSpPr>
          <p:nvPr>
            <p:ph type="pic" sz="quarter" idx="10"/>
          </p:nvPr>
        </p:nvSpPr>
        <p:spPr>
          <a:xfrm>
            <a:off x="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1" name="Picture Placeholder 5"/>
          <p:cNvSpPr>
            <a:spLocks noGrp="1"/>
          </p:cNvSpPr>
          <p:nvPr>
            <p:ph type="pic" sz="quarter" idx="11"/>
          </p:nvPr>
        </p:nvSpPr>
        <p:spPr>
          <a:xfrm>
            <a:off x="3048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2" name="Picture Placeholder 5"/>
          <p:cNvSpPr>
            <a:spLocks noGrp="1"/>
          </p:cNvSpPr>
          <p:nvPr>
            <p:ph type="pic" sz="quarter" idx="12"/>
          </p:nvPr>
        </p:nvSpPr>
        <p:spPr>
          <a:xfrm>
            <a:off x="6096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3" name="Picture Placeholder 5"/>
          <p:cNvSpPr>
            <a:spLocks noGrp="1"/>
          </p:cNvSpPr>
          <p:nvPr>
            <p:ph type="pic" sz="quarter" idx="13"/>
          </p:nvPr>
        </p:nvSpPr>
        <p:spPr>
          <a:xfrm>
            <a:off x="9144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4" name="Picture Placeholder 5"/>
          <p:cNvSpPr>
            <a:spLocks noGrp="1"/>
          </p:cNvSpPr>
          <p:nvPr>
            <p:ph type="pic" sz="quarter" idx="14"/>
          </p:nvPr>
        </p:nvSpPr>
        <p:spPr>
          <a:xfrm>
            <a:off x="1524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5" name="Picture Placeholder 5"/>
          <p:cNvSpPr>
            <a:spLocks noGrp="1"/>
          </p:cNvSpPr>
          <p:nvPr>
            <p:ph type="pic" sz="quarter" idx="15"/>
          </p:nvPr>
        </p:nvSpPr>
        <p:spPr>
          <a:xfrm>
            <a:off x="4572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6" name="Picture Placeholder 5"/>
          <p:cNvSpPr>
            <a:spLocks noGrp="1"/>
          </p:cNvSpPr>
          <p:nvPr>
            <p:ph type="pic" sz="quarter" idx="16"/>
          </p:nvPr>
        </p:nvSpPr>
        <p:spPr>
          <a:xfrm>
            <a:off x="7620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7" name="Picture Placeholder 5"/>
          <p:cNvSpPr>
            <a:spLocks noGrp="1"/>
          </p:cNvSpPr>
          <p:nvPr>
            <p:ph type="pic" sz="quarter" idx="17"/>
          </p:nvPr>
        </p:nvSpPr>
        <p:spPr>
          <a:xfrm>
            <a:off x="10668000" y="11938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8" name="Picture Placeholder 5"/>
          <p:cNvSpPr>
            <a:spLocks noGrp="1"/>
          </p:cNvSpPr>
          <p:nvPr>
            <p:ph type="pic" sz="quarter" idx="18"/>
          </p:nvPr>
        </p:nvSpPr>
        <p:spPr>
          <a:xfrm>
            <a:off x="0" y="11938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9" name="Picture Placeholder 5"/>
          <p:cNvSpPr>
            <a:spLocks noGrp="1"/>
          </p:cNvSpPr>
          <p:nvPr>
            <p:ph type="pic" sz="quarter" idx="19"/>
          </p:nvPr>
        </p:nvSpPr>
        <p:spPr>
          <a:xfrm>
            <a:off x="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0" name="Picture Placeholder 5"/>
          <p:cNvSpPr>
            <a:spLocks noGrp="1"/>
          </p:cNvSpPr>
          <p:nvPr>
            <p:ph type="pic" sz="quarter" idx="20"/>
          </p:nvPr>
        </p:nvSpPr>
        <p:spPr>
          <a:xfrm>
            <a:off x="3048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1" name="Picture Placeholder 5"/>
          <p:cNvSpPr>
            <a:spLocks noGrp="1"/>
          </p:cNvSpPr>
          <p:nvPr>
            <p:ph type="pic" sz="quarter" idx="21"/>
          </p:nvPr>
        </p:nvSpPr>
        <p:spPr>
          <a:xfrm>
            <a:off x="6096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2" name="Picture Placeholder 5"/>
          <p:cNvSpPr>
            <a:spLocks noGrp="1"/>
          </p:cNvSpPr>
          <p:nvPr>
            <p:ph type="pic" sz="quarter" idx="22"/>
          </p:nvPr>
        </p:nvSpPr>
        <p:spPr>
          <a:xfrm>
            <a:off x="9144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3" name="Picture Placeholder 5"/>
          <p:cNvSpPr>
            <a:spLocks noGrp="1"/>
          </p:cNvSpPr>
          <p:nvPr>
            <p:ph type="pic" sz="quarter" idx="23"/>
          </p:nvPr>
        </p:nvSpPr>
        <p:spPr>
          <a:xfrm>
            <a:off x="1524000" y="35814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4" name="Picture Placeholder 5"/>
          <p:cNvSpPr>
            <a:spLocks noGrp="1"/>
          </p:cNvSpPr>
          <p:nvPr>
            <p:ph type="pic" sz="quarter" idx="24"/>
          </p:nvPr>
        </p:nvSpPr>
        <p:spPr>
          <a:xfrm>
            <a:off x="4572000" y="35814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5" name="Picture Placeholder 5"/>
          <p:cNvSpPr>
            <a:spLocks noGrp="1"/>
          </p:cNvSpPr>
          <p:nvPr>
            <p:ph type="pic" sz="quarter" idx="25"/>
          </p:nvPr>
        </p:nvSpPr>
        <p:spPr>
          <a:xfrm>
            <a:off x="7620000" y="35814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6" name="Picture Placeholder 5"/>
          <p:cNvSpPr>
            <a:spLocks noGrp="1"/>
          </p:cNvSpPr>
          <p:nvPr>
            <p:ph type="pic" sz="quarter" idx="26"/>
          </p:nvPr>
        </p:nvSpPr>
        <p:spPr>
          <a:xfrm>
            <a:off x="10668000" y="35814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7" name="Picture Placeholder 5"/>
          <p:cNvSpPr>
            <a:spLocks noGrp="1"/>
          </p:cNvSpPr>
          <p:nvPr>
            <p:ph type="pic" sz="quarter" idx="27"/>
          </p:nvPr>
        </p:nvSpPr>
        <p:spPr>
          <a:xfrm>
            <a:off x="0" y="35814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8" name="Picture Placeholder 5"/>
          <p:cNvSpPr>
            <a:spLocks noGrp="1"/>
          </p:cNvSpPr>
          <p:nvPr>
            <p:ph type="pic" sz="quarter" idx="28"/>
          </p:nvPr>
        </p:nvSpPr>
        <p:spPr>
          <a:xfrm>
            <a:off x="0" y="47752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9" name="Picture Placeholder 5"/>
          <p:cNvSpPr>
            <a:spLocks noGrp="1"/>
          </p:cNvSpPr>
          <p:nvPr>
            <p:ph type="pic" sz="quarter" idx="29"/>
          </p:nvPr>
        </p:nvSpPr>
        <p:spPr>
          <a:xfrm>
            <a:off x="3048000" y="47752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0" name="Picture Placeholder 5"/>
          <p:cNvSpPr>
            <a:spLocks noGrp="1"/>
          </p:cNvSpPr>
          <p:nvPr>
            <p:ph type="pic" sz="quarter" idx="30"/>
          </p:nvPr>
        </p:nvSpPr>
        <p:spPr>
          <a:xfrm>
            <a:off x="6096000" y="47752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1" name="Picture Placeholder 5"/>
          <p:cNvSpPr>
            <a:spLocks noGrp="1"/>
          </p:cNvSpPr>
          <p:nvPr>
            <p:ph type="pic" sz="quarter" idx="31"/>
          </p:nvPr>
        </p:nvSpPr>
        <p:spPr>
          <a:xfrm>
            <a:off x="9144000" y="47752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2" name="Picture Placeholder 5"/>
          <p:cNvSpPr>
            <a:spLocks noGrp="1"/>
          </p:cNvSpPr>
          <p:nvPr>
            <p:ph type="pic" sz="quarter" idx="32"/>
          </p:nvPr>
        </p:nvSpPr>
        <p:spPr>
          <a:xfrm>
            <a:off x="1524000" y="5969000"/>
            <a:ext cx="3048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3" name="Picture Placeholder 5"/>
          <p:cNvSpPr>
            <a:spLocks noGrp="1"/>
          </p:cNvSpPr>
          <p:nvPr>
            <p:ph type="pic" sz="quarter" idx="33"/>
          </p:nvPr>
        </p:nvSpPr>
        <p:spPr>
          <a:xfrm>
            <a:off x="4572000" y="5969000"/>
            <a:ext cx="3048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4" name="Picture Placeholder 5"/>
          <p:cNvSpPr>
            <a:spLocks noGrp="1"/>
          </p:cNvSpPr>
          <p:nvPr>
            <p:ph type="pic" sz="quarter" idx="34"/>
          </p:nvPr>
        </p:nvSpPr>
        <p:spPr>
          <a:xfrm>
            <a:off x="7620000" y="5969000"/>
            <a:ext cx="3048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5" name="Picture Placeholder 5"/>
          <p:cNvSpPr>
            <a:spLocks noGrp="1"/>
          </p:cNvSpPr>
          <p:nvPr>
            <p:ph type="pic" sz="quarter" idx="35"/>
          </p:nvPr>
        </p:nvSpPr>
        <p:spPr>
          <a:xfrm>
            <a:off x="10668000" y="5969000"/>
            <a:ext cx="1524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6" name="Picture Placeholder 5"/>
          <p:cNvSpPr>
            <a:spLocks noGrp="1"/>
          </p:cNvSpPr>
          <p:nvPr>
            <p:ph type="pic" sz="quarter" idx="36"/>
          </p:nvPr>
        </p:nvSpPr>
        <p:spPr>
          <a:xfrm>
            <a:off x="0" y="5969000"/>
            <a:ext cx="1524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395455485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0" name="Picture Placeholder 5"/>
          <p:cNvSpPr>
            <a:spLocks noGrp="1"/>
          </p:cNvSpPr>
          <p:nvPr>
            <p:ph type="pic" sz="quarter" idx="10"/>
          </p:nvPr>
        </p:nvSpPr>
        <p:spPr>
          <a:xfrm>
            <a:off x="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1" name="Picture Placeholder 5"/>
          <p:cNvSpPr>
            <a:spLocks noGrp="1"/>
          </p:cNvSpPr>
          <p:nvPr>
            <p:ph type="pic" sz="quarter" idx="11"/>
          </p:nvPr>
        </p:nvSpPr>
        <p:spPr>
          <a:xfrm>
            <a:off x="3048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2" name="Picture Placeholder 5"/>
          <p:cNvSpPr>
            <a:spLocks noGrp="1"/>
          </p:cNvSpPr>
          <p:nvPr>
            <p:ph type="pic" sz="quarter" idx="12"/>
          </p:nvPr>
        </p:nvSpPr>
        <p:spPr>
          <a:xfrm>
            <a:off x="6096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3" name="Picture Placeholder 5"/>
          <p:cNvSpPr>
            <a:spLocks noGrp="1"/>
          </p:cNvSpPr>
          <p:nvPr>
            <p:ph type="pic" sz="quarter" idx="13"/>
          </p:nvPr>
        </p:nvSpPr>
        <p:spPr>
          <a:xfrm>
            <a:off x="9144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4" name="Picture Placeholder 5"/>
          <p:cNvSpPr>
            <a:spLocks noGrp="1"/>
          </p:cNvSpPr>
          <p:nvPr>
            <p:ph type="pic" sz="quarter" idx="14"/>
          </p:nvPr>
        </p:nvSpPr>
        <p:spPr>
          <a:xfrm>
            <a:off x="1524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5" name="Picture Placeholder 5"/>
          <p:cNvSpPr>
            <a:spLocks noGrp="1"/>
          </p:cNvSpPr>
          <p:nvPr>
            <p:ph type="pic" sz="quarter" idx="15"/>
          </p:nvPr>
        </p:nvSpPr>
        <p:spPr>
          <a:xfrm>
            <a:off x="4572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6" name="Picture Placeholder 5"/>
          <p:cNvSpPr>
            <a:spLocks noGrp="1"/>
          </p:cNvSpPr>
          <p:nvPr>
            <p:ph type="pic" sz="quarter" idx="16"/>
          </p:nvPr>
        </p:nvSpPr>
        <p:spPr>
          <a:xfrm>
            <a:off x="7620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7" name="Picture Placeholder 5"/>
          <p:cNvSpPr>
            <a:spLocks noGrp="1"/>
          </p:cNvSpPr>
          <p:nvPr>
            <p:ph type="pic" sz="quarter" idx="17"/>
          </p:nvPr>
        </p:nvSpPr>
        <p:spPr>
          <a:xfrm>
            <a:off x="10668000" y="11938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8" name="Picture Placeholder 5"/>
          <p:cNvSpPr>
            <a:spLocks noGrp="1"/>
          </p:cNvSpPr>
          <p:nvPr>
            <p:ph type="pic" sz="quarter" idx="18"/>
          </p:nvPr>
        </p:nvSpPr>
        <p:spPr>
          <a:xfrm>
            <a:off x="0" y="11938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9" name="Picture Placeholder 5"/>
          <p:cNvSpPr>
            <a:spLocks noGrp="1"/>
          </p:cNvSpPr>
          <p:nvPr>
            <p:ph type="pic" sz="quarter" idx="19"/>
          </p:nvPr>
        </p:nvSpPr>
        <p:spPr>
          <a:xfrm>
            <a:off x="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0" name="Picture Placeholder 5"/>
          <p:cNvSpPr>
            <a:spLocks noGrp="1"/>
          </p:cNvSpPr>
          <p:nvPr>
            <p:ph type="pic" sz="quarter" idx="20"/>
          </p:nvPr>
        </p:nvSpPr>
        <p:spPr>
          <a:xfrm>
            <a:off x="3048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1" name="Picture Placeholder 5"/>
          <p:cNvSpPr>
            <a:spLocks noGrp="1"/>
          </p:cNvSpPr>
          <p:nvPr>
            <p:ph type="pic" sz="quarter" idx="21"/>
          </p:nvPr>
        </p:nvSpPr>
        <p:spPr>
          <a:xfrm>
            <a:off x="6096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2" name="Picture Placeholder 5"/>
          <p:cNvSpPr>
            <a:spLocks noGrp="1"/>
          </p:cNvSpPr>
          <p:nvPr>
            <p:ph type="pic" sz="quarter" idx="22"/>
          </p:nvPr>
        </p:nvSpPr>
        <p:spPr>
          <a:xfrm>
            <a:off x="9144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66858434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p:cNvSpPr/>
          <p:nvPr userDrawn="1"/>
        </p:nvSpPr>
        <p:spPr>
          <a:xfrm>
            <a:off x="0" y="2122714"/>
            <a:ext cx="5181600" cy="25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Picture Placeholder 7"/>
          <p:cNvSpPr>
            <a:spLocks noGrp="1"/>
          </p:cNvSpPr>
          <p:nvPr>
            <p:ph type="pic" sz="quarter" idx="10" hasCustomPrompt="1"/>
          </p:nvPr>
        </p:nvSpPr>
        <p:spPr>
          <a:xfrm>
            <a:off x="5181600" y="2122714"/>
            <a:ext cx="7010400" cy="2540000"/>
          </a:xfrm>
          <a:prstGeom prst="rect">
            <a:avLst/>
          </a:prstGeom>
        </p:spPr>
        <p:txBody>
          <a:bodyPr/>
          <a:lstStyle>
            <a:lvl1pPr marL="0" indent="0">
              <a:buNone/>
              <a:defRPr/>
            </a:lvl1pPr>
          </a:lstStyle>
          <a:p>
            <a:r>
              <a:rPr lang="en-US" dirty="0" smtClean="0"/>
              <a:t> </a:t>
            </a:r>
            <a:endParaRPr lang="en-US" dirty="0"/>
          </a:p>
        </p:txBody>
      </p:sp>
      <p:sp>
        <p:nvSpPr>
          <p:cNvPr id="5" name="Text Placeholder 14"/>
          <p:cNvSpPr>
            <a:spLocks noGrp="1"/>
          </p:cNvSpPr>
          <p:nvPr>
            <p:ph type="body" sz="quarter" idx="26"/>
          </p:nvPr>
        </p:nvSpPr>
        <p:spPr>
          <a:xfrm>
            <a:off x="382016" y="2597858"/>
            <a:ext cx="4393184" cy="337656"/>
          </a:xfrm>
          <a:prstGeom prst="rect">
            <a:avLst/>
          </a:prstGeom>
        </p:spPr>
        <p:txBody>
          <a:bodyPr anchor="ctr"/>
          <a:lstStyle>
            <a:lvl1pPr marL="0" indent="0" algn="l">
              <a:buNone/>
              <a:defRPr sz="1867" b="1">
                <a:solidFill>
                  <a:schemeClr val="bg1"/>
                </a:solidFill>
                <a:latin typeface="Aleo" pitchFamily="34" charset="0"/>
              </a:defRPr>
            </a:lvl1pPr>
          </a:lstStyle>
          <a:p>
            <a:pPr lvl="0"/>
            <a:endParaRPr lang="en-US" dirty="0"/>
          </a:p>
        </p:txBody>
      </p:sp>
      <p:sp>
        <p:nvSpPr>
          <p:cNvPr id="6" name="Text Placeholder 14"/>
          <p:cNvSpPr>
            <a:spLocks noGrp="1"/>
          </p:cNvSpPr>
          <p:nvPr>
            <p:ph type="body" sz="quarter" idx="30"/>
          </p:nvPr>
        </p:nvSpPr>
        <p:spPr>
          <a:xfrm>
            <a:off x="382016" y="2930269"/>
            <a:ext cx="4393184" cy="1224445"/>
          </a:xfrm>
          <a:prstGeom prst="rect">
            <a:avLst/>
          </a:prstGeom>
        </p:spPr>
        <p:txBody>
          <a:bodyPr anchor="t"/>
          <a:lstStyle>
            <a:lvl1pPr marL="0" indent="0" algn="just">
              <a:lnSpc>
                <a:spcPct val="120000"/>
              </a:lnSpc>
              <a:buNone/>
              <a:defRPr sz="1467" b="0">
                <a:solidFill>
                  <a:schemeClr val="bg1"/>
                </a:solidFill>
                <a:latin typeface="Calibri Light" pitchFamily="34" charset="0"/>
              </a:defRPr>
            </a:lvl1pPr>
          </a:lstStyle>
          <a:p>
            <a:pPr lvl="0"/>
            <a:endParaRPr lang="en-US" dirty="0"/>
          </a:p>
        </p:txBody>
      </p:sp>
      <p:sp>
        <p:nvSpPr>
          <p:cNvPr id="7"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73649468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Picture Placeholder 3"/>
          <p:cNvSpPr>
            <a:spLocks noGrp="1"/>
          </p:cNvSpPr>
          <p:nvPr>
            <p:ph type="pic" sz="quarter" idx="19" hasCustomPrompt="1"/>
          </p:nvPr>
        </p:nvSpPr>
        <p:spPr>
          <a:xfrm>
            <a:off x="1" y="0"/>
            <a:ext cx="12192000" cy="4152122"/>
          </a:xfrm>
          <a:prstGeom prst="rect">
            <a:avLst/>
          </a:prstGeom>
          <a:solidFill>
            <a:schemeClr val="tx1">
              <a:lumMod val="75000"/>
              <a:lumOff val="25000"/>
            </a:schemeClr>
          </a:solidFill>
        </p:spPr>
        <p:txBody>
          <a:bodyPr/>
          <a:lstStyle>
            <a:lvl1pPr marL="0" indent="0">
              <a:buNone/>
              <a:defRPr/>
            </a:lvl1pPr>
          </a:lstStyle>
          <a:p>
            <a:r>
              <a:rPr lang="en-US" dirty="0" smtClean="0"/>
              <a:t> </a:t>
            </a:r>
            <a:endParaRPr lang="en-US" dirty="0"/>
          </a:p>
        </p:txBody>
      </p:sp>
      <p:sp>
        <p:nvSpPr>
          <p:cNvPr id="6" name="Picture Placeholder 3"/>
          <p:cNvSpPr>
            <a:spLocks noGrp="1"/>
          </p:cNvSpPr>
          <p:nvPr userDrawn="1">
            <p:ph type="pic" sz="quarter" idx="10"/>
          </p:nvPr>
        </p:nvSpPr>
        <p:spPr>
          <a:xfrm>
            <a:off x="5265737" y="921256"/>
            <a:ext cx="1660525" cy="1658937"/>
          </a:xfrm>
          <a:prstGeom prst="ellipse">
            <a:avLst/>
          </a:prstGeom>
        </p:spPr>
        <p:txBody>
          <a:bodyPr>
            <a:normAutofit/>
          </a:bodyPr>
          <a:lstStyle>
            <a:lvl1pPr marL="0" indent="0" algn="ctr">
              <a:buNone/>
              <a:defRPr sz="1600">
                <a:solidFill>
                  <a:schemeClr val="accent2"/>
                </a:solidFill>
              </a:defRPr>
            </a:lvl1pPr>
          </a:lstStyle>
          <a:p>
            <a:endParaRPr lang="id-ID" dirty="0"/>
          </a:p>
        </p:txBody>
      </p:sp>
    </p:spTree>
    <p:extLst>
      <p:ext uri="{BB962C8B-B14F-4D97-AF65-F5344CB8AC3E}">
        <p14:creationId xmlns:p14="http://schemas.microsoft.com/office/powerpoint/2010/main" val="12446466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0"/>
            <a:ext cx="12192000" cy="6858000"/>
          </a:xfrm>
          <a:prstGeom prst="rect">
            <a:avLst/>
          </a:prstGeom>
        </p:spPr>
        <p:txBody>
          <a:bodyPr/>
          <a:lstStyle>
            <a:lvl1pPr>
              <a:defRPr sz="2667"/>
            </a:lvl1pPr>
          </a:lstStyle>
          <a:p>
            <a:endParaRPr lang="en-US" dirty="0"/>
          </a:p>
        </p:txBody>
      </p:sp>
    </p:spTree>
    <p:extLst>
      <p:ext uri="{BB962C8B-B14F-4D97-AF65-F5344CB8AC3E}">
        <p14:creationId xmlns:p14="http://schemas.microsoft.com/office/powerpoint/2010/main" val="395258842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0"/>
            <a:ext cx="12192000" cy="6858000"/>
          </a:xfrm>
          <a:prstGeom prst="rect">
            <a:avLst/>
          </a:prstGeom>
          <a:solidFill>
            <a:schemeClr val="tx1">
              <a:lumMod val="85000"/>
              <a:lumOff val="15000"/>
            </a:schemeClr>
          </a:solidFill>
        </p:spPr>
        <p:txBody>
          <a:bodyPr/>
          <a:lstStyle>
            <a:lvl1pPr>
              <a:defRPr sz="2667"/>
            </a:lvl1pPr>
          </a:lstStyle>
          <a:p>
            <a:endParaRPr lang="en-US" dirty="0"/>
          </a:p>
        </p:txBody>
      </p:sp>
      <p:sp>
        <p:nvSpPr>
          <p:cNvPr id="9" name="Picture Placeholder 2"/>
          <p:cNvSpPr>
            <a:spLocks noGrp="1"/>
          </p:cNvSpPr>
          <p:nvPr>
            <p:ph type="pic" sz="quarter" idx="20"/>
          </p:nvPr>
        </p:nvSpPr>
        <p:spPr>
          <a:xfrm>
            <a:off x="4158360" y="2814505"/>
            <a:ext cx="4035456" cy="2278366"/>
          </a:xfrm>
          <a:prstGeom prst="rect">
            <a:avLst/>
          </a:prstGeom>
        </p:spPr>
        <p:txBody>
          <a:bodyPr/>
          <a:lstStyle>
            <a:lvl1pPr>
              <a:defRPr sz="2667"/>
            </a:lvl1pPr>
          </a:lstStyle>
          <a:p>
            <a:endParaRPr lang="en-US" dirty="0"/>
          </a:p>
        </p:txBody>
      </p:sp>
    </p:spTree>
    <p:extLst>
      <p:ext uri="{BB962C8B-B14F-4D97-AF65-F5344CB8AC3E}">
        <p14:creationId xmlns:p14="http://schemas.microsoft.com/office/powerpoint/2010/main" val="7479964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4"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5" name="Text Placeholder 14"/>
          <p:cNvSpPr>
            <a:spLocks noGrp="1"/>
          </p:cNvSpPr>
          <p:nvPr>
            <p:ph type="body" sz="quarter" idx="45"/>
          </p:nvPr>
        </p:nvSpPr>
        <p:spPr>
          <a:xfrm>
            <a:off x="609601" y="4330959"/>
            <a:ext cx="5407980" cy="1930400"/>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
        <p:nvSpPr>
          <p:cNvPr id="6" name="Text Placeholder 14"/>
          <p:cNvSpPr>
            <a:spLocks noGrp="1"/>
          </p:cNvSpPr>
          <p:nvPr>
            <p:ph type="body" sz="quarter" idx="47"/>
          </p:nvPr>
        </p:nvSpPr>
        <p:spPr>
          <a:xfrm>
            <a:off x="6197601" y="4343400"/>
            <a:ext cx="5407980" cy="1930400"/>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
        <p:nvSpPr>
          <p:cNvPr id="7" name="Text Placeholder 14"/>
          <p:cNvSpPr>
            <a:spLocks noGrp="1"/>
          </p:cNvSpPr>
          <p:nvPr>
            <p:ph type="body" sz="quarter" idx="48"/>
          </p:nvPr>
        </p:nvSpPr>
        <p:spPr>
          <a:xfrm>
            <a:off x="609600" y="1600200"/>
            <a:ext cx="10972800" cy="2590733"/>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Tree>
    <p:extLst>
      <p:ext uri="{BB962C8B-B14F-4D97-AF65-F5344CB8AC3E}">
        <p14:creationId xmlns:p14="http://schemas.microsoft.com/office/powerpoint/2010/main" val="246163018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3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20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4" name="Picture Placeholder 10"/>
          <p:cNvSpPr>
            <a:spLocks noGrp="1"/>
          </p:cNvSpPr>
          <p:nvPr>
            <p:ph type="pic" sz="quarter" idx="18" hasCustomPrompt="1"/>
          </p:nvPr>
        </p:nvSpPr>
        <p:spPr>
          <a:xfrm>
            <a:off x="508000" y="2108200"/>
            <a:ext cx="3251200" cy="3251200"/>
          </a:xfrm>
          <a:prstGeom prst="ellipse">
            <a:avLst/>
          </a:prstGeom>
          <a:ln w="76200">
            <a:solidFill>
              <a:schemeClr val="accent1"/>
            </a:solidFill>
          </a:ln>
        </p:spPr>
        <p:txBody>
          <a:bodyPr/>
          <a:lstStyle>
            <a:lvl1pPr marL="0" indent="0" algn="ctr">
              <a:buNone/>
              <a:defRPr sz="2400"/>
            </a:lvl1pPr>
          </a:lstStyle>
          <a:p>
            <a:r>
              <a:rPr lang="en-US" dirty="0" smtClean="0"/>
              <a:t>Image</a:t>
            </a:r>
            <a:endParaRPr lang="en-US" dirty="0"/>
          </a:p>
        </p:txBody>
      </p:sp>
      <p:sp>
        <p:nvSpPr>
          <p:cNvPr id="5" name="Text Placeholder 8"/>
          <p:cNvSpPr>
            <a:spLocks noGrp="1"/>
          </p:cNvSpPr>
          <p:nvPr>
            <p:ph type="body" sz="quarter" idx="55"/>
          </p:nvPr>
        </p:nvSpPr>
        <p:spPr>
          <a:xfrm>
            <a:off x="4064000" y="2717800"/>
            <a:ext cx="6400800" cy="914400"/>
          </a:xfrm>
          <a:prstGeom prst="rect">
            <a:avLst/>
          </a:prstGeom>
        </p:spPr>
        <p:txBody>
          <a:bodyP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dirty="0"/>
          </a:p>
        </p:txBody>
      </p:sp>
      <p:sp>
        <p:nvSpPr>
          <p:cNvPr id="6" name="Text Placeholder 8"/>
          <p:cNvSpPr>
            <a:spLocks noGrp="1"/>
          </p:cNvSpPr>
          <p:nvPr>
            <p:ph type="body" sz="quarter" idx="56"/>
          </p:nvPr>
        </p:nvSpPr>
        <p:spPr>
          <a:xfrm>
            <a:off x="4064000" y="2311400"/>
            <a:ext cx="4775200" cy="406400"/>
          </a:xfrm>
          <a:prstGeom prst="rect">
            <a:avLst/>
          </a:prstGeom>
        </p:spPr>
        <p:txBody>
          <a:bodyPr>
            <a:noAutofit/>
          </a:bodyPr>
          <a:lstStyle>
            <a:lvl1pPr marL="0" indent="0">
              <a:lnSpc>
                <a:spcPct val="90000"/>
              </a:lnSpc>
              <a:spcBef>
                <a:spcPts val="800"/>
              </a:spcBef>
              <a:buNone/>
              <a:defRPr sz="2133" b="1">
                <a:solidFill>
                  <a:schemeClr val="tx1">
                    <a:lumMod val="95000"/>
                    <a:lumOff val="5000"/>
                  </a:schemeClr>
                </a:solidFill>
                <a:latin typeface="+mj-lt"/>
              </a:defRPr>
            </a:lvl1pPr>
          </a:lstStyle>
          <a:p>
            <a:pPr lvl="0"/>
            <a:endParaRPr lang="en-US" dirty="0"/>
          </a:p>
        </p:txBody>
      </p:sp>
      <p:sp>
        <p:nvSpPr>
          <p:cNvPr id="7" name="Text Placeholder 8"/>
          <p:cNvSpPr>
            <a:spLocks noGrp="1"/>
          </p:cNvSpPr>
          <p:nvPr>
            <p:ph type="body" sz="quarter" idx="57"/>
          </p:nvPr>
        </p:nvSpPr>
        <p:spPr>
          <a:xfrm>
            <a:off x="4064000" y="4038600"/>
            <a:ext cx="2235200" cy="812800"/>
          </a:xfrm>
          <a:prstGeom prst="rect">
            <a:avLst/>
          </a:prstGeom>
        </p:spPr>
        <p:txBody>
          <a:bodyPr>
            <a:normAutofit/>
          </a:bodyPr>
          <a:lstStyle>
            <a:lvl1pPr marL="0" indent="0">
              <a:lnSpc>
                <a:spcPct val="90000"/>
              </a:lnSpc>
              <a:spcBef>
                <a:spcPts val="800"/>
              </a:spcBef>
              <a:buNone/>
              <a:defRPr sz="1467">
                <a:solidFill>
                  <a:schemeClr val="tx1">
                    <a:lumMod val="95000"/>
                    <a:lumOff val="5000"/>
                  </a:schemeClr>
                </a:solidFill>
                <a:latin typeface="+mj-lt"/>
              </a:defRPr>
            </a:lvl1pPr>
          </a:lstStyle>
          <a:p>
            <a:pPr lvl="0"/>
            <a:endParaRPr lang="en-US" dirty="0"/>
          </a:p>
        </p:txBody>
      </p:sp>
      <p:sp>
        <p:nvSpPr>
          <p:cNvPr id="9" name="Text Placeholder 8"/>
          <p:cNvSpPr>
            <a:spLocks noGrp="1"/>
          </p:cNvSpPr>
          <p:nvPr>
            <p:ph type="body" sz="quarter" idx="58"/>
          </p:nvPr>
        </p:nvSpPr>
        <p:spPr>
          <a:xfrm>
            <a:off x="4064000" y="3835400"/>
            <a:ext cx="1727200" cy="406400"/>
          </a:xfrm>
          <a:prstGeom prst="rect">
            <a:avLst/>
          </a:prstGeom>
        </p:spPr>
        <p:txBody>
          <a:bodyPr>
            <a:normAutofit/>
          </a:bodyPr>
          <a:lstStyle>
            <a:lvl1pPr marL="0" indent="0">
              <a:lnSpc>
                <a:spcPct val="90000"/>
              </a:lnSpc>
              <a:spcBef>
                <a:spcPts val="800"/>
              </a:spcBef>
              <a:buNone/>
              <a:defRPr sz="1467" b="1">
                <a:solidFill>
                  <a:schemeClr val="tx1">
                    <a:lumMod val="95000"/>
                    <a:lumOff val="5000"/>
                  </a:schemeClr>
                </a:solidFill>
                <a:latin typeface="+mj-lt"/>
              </a:defRPr>
            </a:lvl1pPr>
          </a:lstStyle>
          <a:p>
            <a:pPr lvl="0"/>
            <a:endParaRPr lang="en-US" dirty="0"/>
          </a:p>
        </p:txBody>
      </p:sp>
      <p:sp>
        <p:nvSpPr>
          <p:cNvPr id="10" name="Text Placeholder 8"/>
          <p:cNvSpPr>
            <a:spLocks noGrp="1"/>
          </p:cNvSpPr>
          <p:nvPr>
            <p:ph type="body" sz="quarter" idx="59"/>
          </p:nvPr>
        </p:nvSpPr>
        <p:spPr>
          <a:xfrm>
            <a:off x="6604000" y="4038600"/>
            <a:ext cx="2235200" cy="812800"/>
          </a:xfrm>
          <a:prstGeom prst="rect">
            <a:avLst/>
          </a:prstGeom>
        </p:spPr>
        <p:txBody>
          <a:bodyPr>
            <a:normAutofit/>
          </a:bodyPr>
          <a:lstStyle>
            <a:lvl1pPr marL="0" indent="0">
              <a:lnSpc>
                <a:spcPct val="90000"/>
              </a:lnSpc>
              <a:spcBef>
                <a:spcPts val="800"/>
              </a:spcBef>
              <a:buNone/>
              <a:defRPr sz="1467">
                <a:solidFill>
                  <a:schemeClr val="tx1">
                    <a:lumMod val="95000"/>
                    <a:lumOff val="5000"/>
                  </a:schemeClr>
                </a:solidFill>
                <a:latin typeface="+mj-lt"/>
              </a:defRPr>
            </a:lvl1pPr>
          </a:lstStyle>
          <a:p>
            <a:pPr lvl="0"/>
            <a:endParaRPr lang="en-US" dirty="0"/>
          </a:p>
        </p:txBody>
      </p:sp>
      <p:sp>
        <p:nvSpPr>
          <p:cNvPr id="11" name="Text Placeholder 8"/>
          <p:cNvSpPr>
            <a:spLocks noGrp="1"/>
          </p:cNvSpPr>
          <p:nvPr>
            <p:ph type="body" sz="quarter" idx="60"/>
          </p:nvPr>
        </p:nvSpPr>
        <p:spPr>
          <a:xfrm>
            <a:off x="6604000" y="3835400"/>
            <a:ext cx="1727200" cy="406400"/>
          </a:xfrm>
          <a:prstGeom prst="rect">
            <a:avLst/>
          </a:prstGeom>
        </p:spPr>
        <p:txBody>
          <a:bodyPr>
            <a:normAutofit/>
          </a:bodyPr>
          <a:lstStyle>
            <a:lvl1pPr marL="0" indent="0">
              <a:lnSpc>
                <a:spcPct val="90000"/>
              </a:lnSpc>
              <a:spcBef>
                <a:spcPts val="800"/>
              </a:spcBef>
              <a:buNone/>
              <a:defRPr sz="1467" b="1">
                <a:solidFill>
                  <a:schemeClr val="tx1">
                    <a:lumMod val="95000"/>
                    <a:lumOff val="5000"/>
                  </a:schemeClr>
                </a:solidFill>
                <a:latin typeface="+mj-lt"/>
              </a:defRPr>
            </a:lvl1pPr>
          </a:lstStyle>
          <a:p>
            <a:pPr lvl="0"/>
            <a:endParaRPr lang="en-US" dirty="0"/>
          </a:p>
        </p:txBody>
      </p:sp>
      <p:cxnSp>
        <p:nvCxnSpPr>
          <p:cNvPr id="12" name="Straight Connector 11"/>
          <p:cNvCxnSpPr/>
          <p:nvPr userDrawn="1"/>
        </p:nvCxnSpPr>
        <p:spPr>
          <a:xfrm flipV="1">
            <a:off x="6463488" y="3785683"/>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8"/>
          <p:cNvSpPr>
            <a:spLocks noGrp="1"/>
          </p:cNvSpPr>
          <p:nvPr>
            <p:ph type="body" sz="quarter" idx="61"/>
          </p:nvPr>
        </p:nvSpPr>
        <p:spPr>
          <a:xfrm>
            <a:off x="9146165" y="4040765"/>
            <a:ext cx="2334635" cy="812800"/>
          </a:xfrm>
          <a:prstGeom prst="rect">
            <a:avLst/>
          </a:prstGeom>
        </p:spPr>
        <p:txBody>
          <a:bodyPr>
            <a:normAutofit/>
          </a:bodyPr>
          <a:lstStyle>
            <a:lvl1pPr marL="0" indent="0">
              <a:lnSpc>
                <a:spcPct val="90000"/>
              </a:lnSpc>
              <a:spcBef>
                <a:spcPts val="800"/>
              </a:spcBef>
              <a:buNone/>
              <a:defRPr sz="1467">
                <a:solidFill>
                  <a:schemeClr val="tx1">
                    <a:lumMod val="95000"/>
                    <a:lumOff val="5000"/>
                  </a:schemeClr>
                </a:solidFill>
                <a:latin typeface="+mj-lt"/>
              </a:defRPr>
            </a:lvl1pPr>
          </a:lstStyle>
          <a:p>
            <a:pPr lvl="0"/>
            <a:endParaRPr lang="en-US" dirty="0"/>
          </a:p>
        </p:txBody>
      </p:sp>
      <p:sp>
        <p:nvSpPr>
          <p:cNvPr id="14" name="Text Placeholder 8"/>
          <p:cNvSpPr>
            <a:spLocks noGrp="1"/>
          </p:cNvSpPr>
          <p:nvPr>
            <p:ph type="body" sz="quarter" idx="62"/>
          </p:nvPr>
        </p:nvSpPr>
        <p:spPr>
          <a:xfrm>
            <a:off x="9146165" y="3837565"/>
            <a:ext cx="1727200" cy="406400"/>
          </a:xfrm>
          <a:prstGeom prst="rect">
            <a:avLst/>
          </a:prstGeom>
        </p:spPr>
        <p:txBody>
          <a:bodyPr>
            <a:normAutofit/>
          </a:bodyPr>
          <a:lstStyle>
            <a:lvl1pPr marL="0" indent="0">
              <a:lnSpc>
                <a:spcPct val="90000"/>
              </a:lnSpc>
              <a:spcBef>
                <a:spcPts val="800"/>
              </a:spcBef>
              <a:buNone/>
              <a:defRPr sz="1467" b="1">
                <a:solidFill>
                  <a:schemeClr val="tx1">
                    <a:lumMod val="95000"/>
                    <a:lumOff val="5000"/>
                  </a:schemeClr>
                </a:solidFill>
                <a:latin typeface="+mj-lt"/>
              </a:defRPr>
            </a:lvl1pPr>
          </a:lstStyle>
          <a:p>
            <a:pPr lvl="0"/>
            <a:endParaRPr lang="en-US" dirty="0"/>
          </a:p>
        </p:txBody>
      </p:sp>
      <p:cxnSp>
        <p:nvCxnSpPr>
          <p:cNvPr id="15" name="Straight Connector 14"/>
          <p:cNvCxnSpPr/>
          <p:nvPr userDrawn="1"/>
        </p:nvCxnSpPr>
        <p:spPr>
          <a:xfrm flipV="1">
            <a:off x="9005653" y="3785683"/>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8"/>
          <p:cNvSpPr>
            <a:spLocks noGrp="1"/>
          </p:cNvSpPr>
          <p:nvPr>
            <p:ph type="body" sz="quarter" idx="63"/>
          </p:nvPr>
        </p:nvSpPr>
        <p:spPr>
          <a:xfrm>
            <a:off x="508000" y="3377117"/>
            <a:ext cx="3251200" cy="661483"/>
          </a:xfrm>
          <a:prstGeom prst="rect">
            <a:avLst/>
          </a:prstGeom>
          <a:solidFill>
            <a:schemeClr val="tx1">
              <a:alpha val="53000"/>
            </a:schemeClr>
          </a:solidFill>
        </p:spPr>
        <p:txBody>
          <a:bodyPr anchor="ctr">
            <a:normAutofit/>
          </a:bodyPr>
          <a:lstStyle>
            <a:lvl1pPr marL="0" indent="0" algn="ctr">
              <a:lnSpc>
                <a:spcPct val="90000"/>
              </a:lnSpc>
              <a:spcBef>
                <a:spcPts val="800"/>
              </a:spcBef>
              <a:buNone/>
              <a:defRPr sz="3200" b="0">
                <a:solidFill>
                  <a:schemeClr val="tx1">
                    <a:lumMod val="95000"/>
                    <a:lumOff val="5000"/>
                  </a:schemeClr>
                </a:solidFill>
                <a:latin typeface="+mj-lt"/>
              </a:defRPr>
            </a:lvl1pPr>
          </a:lstStyle>
          <a:p>
            <a:pPr lvl="0"/>
            <a:endParaRPr lang="en-US" dirty="0"/>
          </a:p>
        </p:txBody>
      </p:sp>
    </p:spTree>
    <p:extLst>
      <p:ext uri="{BB962C8B-B14F-4D97-AF65-F5344CB8AC3E}">
        <p14:creationId xmlns:p14="http://schemas.microsoft.com/office/powerpoint/2010/main" val="36799887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4"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8" name="Text Placeholder 14"/>
          <p:cNvSpPr>
            <a:spLocks noGrp="1"/>
          </p:cNvSpPr>
          <p:nvPr>
            <p:ph type="body" sz="quarter" idx="45"/>
          </p:nvPr>
        </p:nvSpPr>
        <p:spPr>
          <a:xfrm>
            <a:off x="429174" y="2076162"/>
            <a:ext cx="5565633" cy="3073124"/>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
        <p:nvSpPr>
          <p:cNvPr id="9" name="Text Placeholder 14"/>
          <p:cNvSpPr>
            <a:spLocks noGrp="1"/>
          </p:cNvSpPr>
          <p:nvPr>
            <p:ph type="body" sz="quarter" idx="46"/>
          </p:nvPr>
        </p:nvSpPr>
        <p:spPr>
          <a:xfrm>
            <a:off x="429174" y="1785727"/>
            <a:ext cx="5565633" cy="327760"/>
          </a:xfrm>
          <a:prstGeom prst="rect">
            <a:avLst/>
          </a:prstGeom>
        </p:spPr>
        <p:txBody>
          <a:bodyPr anchor="ctr"/>
          <a:lstStyle>
            <a:lvl1pPr marL="0" indent="0" algn="l">
              <a:lnSpc>
                <a:spcPct val="120000"/>
              </a:lnSpc>
              <a:buNone/>
              <a:defRPr sz="1600" b="1">
                <a:solidFill>
                  <a:schemeClr val="tx1">
                    <a:lumMod val="75000"/>
                    <a:lumOff val="25000"/>
                  </a:schemeClr>
                </a:solidFill>
                <a:latin typeface="Aleo" pitchFamily="34" charset="0"/>
              </a:defRPr>
            </a:lvl1pPr>
          </a:lstStyle>
          <a:p>
            <a:pPr lvl="0"/>
            <a:endParaRPr lang="en-US" dirty="0"/>
          </a:p>
        </p:txBody>
      </p:sp>
      <p:sp>
        <p:nvSpPr>
          <p:cNvPr id="10" name="Text Placeholder 14"/>
          <p:cNvSpPr>
            <a:spLocks noGrp="1"/>
          </p:cNvSpPr>
          <p:nvPr>
            <p:ph type="body" sz="quarter" idx="47"/>
          </p:nvPr>
        </p:nvSpPr>
        <p:spPr>
          <a:xfrm>
            <a:off x="6197194" y="2088603"/>
            <a:ext cx="5565633" cy="3073124"/>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Tree>
    <p:extLst>
      <p:ext uri="{BB962C8B-B14F-4D97-AF65-F5344CB8AC3E}">
        <p14:creationId xmlns:p14="http://schemas.microsoft.com/office/powerpoint/2010/main" val="8348718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4"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7" name="Text Placeholder 14"/>
          <p:cNvSpPr>
            <a:spLocks noGrp="1"/>
          </p:cNvSpPr>
          <p:nvPr>
            <p:ph type="body" sz="quarter" idx="45"/>
          </p:nvPr>
        </p:nvSpPr>
        <p:spPr>
          <a:xfrm>
            <a:off x="429173" y="1897955"/>
            <a:ext cx="11131267" cy="3073124"/>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
        <p:nvSpPr>
          <p:cNvPr id="11" name="Text Placeholder 14"/>
          <p:cNvSpPr>
            <a:spLocks noGrp="1"/>
          </p:cNvSpPr>
          <p:nvPr>
            <p:ph type="body" sz="quarter" idx="46"/>
          </p:nvPr>
        </p:nvSpPr>
        <p:spPr>
          <a:xfrm>
            <a:off x="429173" y="1607520"/>
            <a:ext cx="11131267" cy="327760"/>
          </a:xfrm>
          <a:prstGeom prst="rect">
            <a:avLst/>
          </a:prstGeom>
        </p:spPr>
        <p:txBody>
          <a:bodyPr anchor="ctr"/>
          <a:lstStyle>
            <a:lvl1pPr marL="0" indent="0" algn="l">
              <a:lnSpc>
                <a:spcPct val="120000"/>
              </a:lnSpc>
              <a:buNone/>
              <a:defRPr sz="1600" b="1">
                <a:solidFill>
                  <a:schemeClr val="tx1">
                    <a:lumMod val="75000"/>
                    <a:lumOff val="25000"/>
                  </a:schemeClr>
                </a:solidFill>
                <a:latin typeface="Aleo" pitchFamily="34" charset="0"/>
              </a:defRPr>
            </a:lvl1pPr>
          </a:lstStyle>
          <a:p>
            <a:pPr lvl="0"/>
            <a:endParaRPr lang="en-US" dirty="0"/>
          </a:p>
        </p:txBody>
      </p:sp>
    </p:spTree>
    <p:extLst>
      <p:ext uri="{BB962C8B-B14F-4D97-AF65-F5344CB8AC3E}">
        <p14:creationId xmlns:p14="http://schemas.microsoft.com/office/powerpoint/2010/main" val="36548201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4"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6" name="Picture Placeholder 2"/>
          <p:cNvSpPr>
            <a:spLocks noGrp="1"/>
          </p:cNvSpPr>
          <p:nvPr>
            <p:ph type="pic" sz="quarter" idx="10"/>
          </p:nvPr>
        </p:nvSpPr>
        <p:spPr>
          <a:xfrm>
            <a:off x="0" y="1352550"/>
            <a:ext cx="12192000" cy="3171284"/>
          </a:xfrm>
          <a:prstGeom prst="rect">
            <a:avLst/>
          </a:prstGeom>
        </p:spPr>
        <p:txBody>
          <a:bodyPr/>
          <a:lstStyle>
            <a:lvl1pPr marL="0" indent="0" algn="ctr">
              <a:buNone/>
              <a:defRPr sz="1600"/>
            </a:lvl1pPr>
          </a:lstStyle>
          <a:p>
            <a:endParaRPr lang="en-US" dirty="0"/>
          </a:p>
        </p:txBody>
      </p:sp>
      <p:sp>
        <p:nvSpPr>
          <p:cNvPr id="8" name="Text Placeholder 8"/>
          <p:cNvSpPr>
            <a:spLocks noGrp="1"/>
          </p:cNvSpPr>
          <p:nvPr>
            <p:ph type="body" sz="quarter" idx="18"/>
          </p:nvPr>
        </p:nvSpPr>
        <p:spPr>
          <a:xfrm>
            <a:off x="390071" y="4719864"/>
            <a:ext cx="11411858" cy="1371600"/>
          </a:xfrm>
          <a:prstGeom prst="rect">
            <a:avLst/>
          </a:prstGeom>
        </p:spPr>
        <p:txBody>
          <a:bodyPr anchor="ctr">
            <a:normAutofit/>
          </a:bodyPr>
          <a:lstStyle>
            <a:lvl1pPr marL="0" indent="0">
              <a:spcBef>
                <a:spcPts val="1200"/>
              </a:spcBef>
              <a:buNone/>
              <a:defRPr sz="1200">
                <a:solidFill>
                  <a:schemeClr val="tx1">
                    <a:lumMod val="65000"/>
                    <a:lumOff val="35000"/>
                  </a:schemeClr>
                </a:solidFill>
              </a:defRPr>
            </a:lvl1pPr>
          </a:lstStyle>
          <a:p>
            <a:pPr lvl="0"/>
            <a:endParaRPr lang="en-US" dirty="0"/>
          </a:p>
        </p:txBody>
      </p:sp>
    </p:spTree>
    <p:extLst>
      <p:ext uri="{BB962C8B-B14F-4D97-AF65-F5344CB8AC3E}">
        <p14:creationId xmlns:p14="http://schemas.microsoft.com/office/powerpoint/2010/main" val="37094700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Picture Placeholder 5"/>
          <p:cNvSpPr>
            <a:spLocks noGrp="1"/>
          </p:cNvSpPr>
          <p:nvPr>
            <p:ph type="pic" sz="quarter" idx="15" hasCustomPrompt="1"/>
          </p:nvPr>
        </p:nvSpPr>
        <p:spPr>
          <a:xfrm>
            <a:off x="0" y="0"/>
            <a:ext cx="6705600" cy="3124200"/>
          </a:xfrm>
          <a:prstGeom prst="rect">
            <a:avLst/>
          </a:prstGeom>
        </p:spPr>
        <p:txBody>
          <a:bodyPr/>
          <a:lstStyle>
            <a:lvl1pPr marL="0" indent="0">
              <a:buNone/>
              <a:defRPr/>
            </a:lvl1pPr>
          </a:lstStyle>
          <a:p>
            <a:r>
              <a:rPr lang="en-US" dirty="0" smtClean="0"/>
              <a:t> </a:t>
            </a:r>
            <a:endParaRPr lang="en-US" dirty="0"/>
          </a:p>
        </p:txBody>
      </p:sp>
      <p:sp>
        <p:nvSpPr>
          <p:cNvPr id="12" name="Picture Placeholder 5"/>
          <p:cNvSpPr>
            <a:spLocks noGrp="1"/>
          </p:cNvSpPr>
          <p:nvPr>
            <p:ph type="pic" sz="quarter" idx="16" hasCustomPrompt="1"/>
          </p:nvPr>
        </p:nvSpPr>
        <p:spPr>
          <a:xfrm>
            <a:off x="0" y="3124200"/>
            <a:ext cx="3352800" cy="3733800"/>
          </a:xfrm>
          <a:prstGeom prst="rect">
            <a:avLst/>
          </a:prstGeom>
        </p:spPr>
        <p:txBody>
          <a:bodyPr/>
          <a:lstStyle>
            <a:lvl1pPr marL="0" indent="0">
              <a:buNone/>
              <a:defRPr/>
            </a:lvl1pPr>
          </a:lstStyle>
          <a:p>
            <a:r>
              <a:rPr lang="en-US" dirty="0" smtClean="0"/>
              <a:t> </a:t>
            </a:r>
            <a:endParaRPr lang="en-US" dirty="0"/>
          </a:p>
        </p:txBody>
      </p:sp>
      <p:sp>
        <p:nvSpPr>
          <p:cNvPr id="13" name="Picture Placeholder 5"/>
          <p:cNvSpPr>
            <a:spLocks noGrp="1"/>
          </p:cNvSpPr>
          <p:nvPr>
            <p:ph type="pic" sz="quarter" idx="17" hasCustomPrompt="1"/>
          </p:nvPr>
        </p:nvSpPr>
        <p:spPr>
          <a:xfrm>
            <a:off x="3352800" y="3124200"/>
            <a:ext cx="3352800" cy="3733800"/>
          </a:xfrm>
          <a:prstGeom prst="rect">
            <a:avLst/>
          </a:prstGeom>
        </p:spPr>
        <p:txBody>
          <a:bodyPr/>
          <a:lstStyle>
            <a:lvl1pPr marL="0" indent="0">
              <a:buNone/>
              <a:defRPr/>
            </a:lvl1pPr>
          </a:lstStyle>
          <a:p>
            <a:r>
              <a:rPr lang="en-US" dirty="0" smtClean="0"/>
              <a:t> </a:t>
            </a:r>
            <a:endParaRPr lang="en-US" dirty="0"/>
          </a:p>
        </p:txBody>
      </p:sp>
      <p:sp>
        <p:nvSpPr>
          <p:cNvPr id="14" name="Picture Placeholder 5"/>
          <p:cNvSpPr>
            <a:spLocks noGrp="1"/>
          </p:cNvSpPr>
          <p:nvPr>
            <p:ph type="pic" sz="quarter" idx="18" hasCustomPrompt="1"/>
          </p:nvPr>
        </p:nvSpPr>
        <p:spPr>
          <a:xfrm>
            <a:off x="6705600" y="2311400"/>
            <a:ext cx="5486400" cy="4546600"/>
          </a:xfrm>
          <a:prstGeom prst="rect">
            <a:avLst/>
          </a:prstGeom>
        </p:spPr>
        <p:txBody>
          <a:bodyPr/>
          <a:lstStyle>
            <a:lvl1pPr marL="0" indent="0">
              <a:buNone/>
              <a:defRPr/>
            </a:lvl1pPr>
          </a:lstStyle>
          <a:p>
            <a:r>
              <a:rPr lang="en-US" dirty="0" smtClean="0"/>
              <a:t> </a:t>
            </a:r>
            <a:endParaRPr lang="en-US" dirty="0"/>
          </a:p>
        </p:txBody>
      </p:sp>
      <p:sp>
        <p:nvSpPr>
          <p:cNvPr id="15" name="Picture Placeholder 5"/>
          <p:cNvSpPr>
            <a:spLocks noGrp="1"/>
          </p:cNvSpPr>
          <p:nvPr>
            <p:ph type="pic" sz="quarter" idx="19" hasCustomPrompt="1"/>
          </p:nvPr>
        </p:nvSpPr>
        <p:spPr>
          <a:xfrm>
            <a:off x="6705600" y="0"/>
            <a:ext cx="5486400" cy="2311400"/>
          </a:xfrm>
          <a:prstGeom prst="rect">
            <a:avLst/>
          </a:prstGeom>
        </p:spPr>
        <p:txBody>
          <a:bodyPr/>
          <a:lstStyle>
            <a:lvl1pPr marL="0" indent="0">
              <a:buNone/>
              <a:defRPr/>
            </a:lvl1pPr>
          </a:lstStyle>
          <a:p>
            <a:r>
              <a:rPr lang="en-US" dirty="0" smtClean="0"/>
              <a:t> </a:t>
            </a:r>
            <a:endParaRPr lang="en-US" dirty="0"/>
          </a:p>
        </p:txBody>
      </p:sp>
      <p:sp>
        <p:nvSpPr>
          <p:cNvPr id="16" name="Text Placeholder 13"/>
          <p:cNvSpPr>
            <a:spLocks noGrp="1"/>
          </p:cNvSpPr>
          <p:nvPr>
            <p:ph type="body" sz="quarter" idx="20" hasCustomPrompt="1"/>
          </p:nvPr>
        </p:nvSpPr>
        <p:spPr>
          <a:xfrm>
            <a:off x="0" y="177800"/>
            <a:ext cx="6705600" cy="1016000"/>
          </a:xfrm>
          <a:prstGeom prst="rect">
            <a:avLst/>
          </a:prstGeom>
          <a:gradFill flip="none" rotWithShape="1">
            <a:gsLst>
              <a:gs pos="0">
                <a:schemeClr val="tx1">
                  <a:lumMod val="53000"/>
                  <a:alpha val="10000"/>
                </a:schemeClr>
              </a:gs>
              <a:gs pos="100000">
                <a:schemeClr val="tx1">
                  <a:lumMod val="95000"/>
                  <a:lumOff val="5000"/>
                  <a:alpha val="65000"/>
                </a:schemeClr>
              </a:gs>
            </a:gsLst>
            <a:lin ang="10800000" scaled="1"/>
            <a:tileRect/>
          </a:gradFill>
        </p:spPr>
        <p:txBody>
          <a:bodyPr anchor="ctr"/>
          <a:lstStyle>
            <a:lvl1pPr marL="0" indent="0" algn="ctr">
              <a:buNone/>
              <a:defRPr sz="1400" b="0" baseline="0">
                <a:solidFill>
                  <a:schemeClr val="bg1"/>
                </a:solidFill>
                <a:latin typeface="Folks" pitchFamily="2" charset="0"/>
              </a:defRPr>
            </a:lvl1pPr>
          </a:lstStyle>
          <a:p>
            <a:pPr lvl="0"/>
            <a:r>
              <a:rPr lang="en-US" dirty="0" smtClean="0"/>
              <a:t> </a:t>
            </a:r>
            <a:endParaRPr lang="en-US" dirty="0"/>
          </a:p>
        </p:txBody>
      </p:sp>
      <p:sp>
        <p:nvSpPr>
          <p:cNvPr id="17" name="Text Placeholder 2"/>
          <p:cNvSpPr>
            <a:spLocks noGrp="1"/>
          </p:cNvSpPr>
          <p:nvPr>
            <p:ph type="body" sz="quarter" idx="13"/>
          </p:nvPr>
        </p:nvSpPr>
        <p:spPr>
          <a:xfrm>
            <a:off x="406400" y="279401"/>
            <a:ext cx="6299200" cy="570177"/>
          </a:xfrm>
          <a:prstGeom prst="rect">
            <a:avLst/>
          </a:prstGeom>
        </p:spPr>
        <p:txBody>
          <a:bodyPr anchor="ctr"/>
          <a:lstStyle>
            <a:lvl1pPr marL="0" indent="0" algn="l">
              <a:buNone/>
              <a:defRPr sz="3200" b="1">
                <a:solidFill>
                  <a:schemeClr val="bg1"/>
                </a:solidFill>
                <a:latin typeface="Aleo" pitchFamily="34" charset="0"/>
                <a:cs typeface="Latha" pitchFamily="34" charset="0"/>
              </a:defRPr>
            </a:lvl1pPr>
          </a:lstStyle>
          <a:p>
            <a:pPr lvl="0"/>
            <a:endParaRPr lang="id-ID" dirty="0"/>
          </a:p>
        </p:txBody>
      </p:sp>
      <p:sp>
        <p:nvSpPr>
          <p:cNvPr id="18" name="Text Placeholder 2"/>
          <p:cNvSpPr>
            <a:spLocks noGrp="1"/>
          </p:cNvSpPr>
          <p:nvPr>
            <p:ph type="body" sz="quarter" idx="14"/>
          </p:nvPr>
        </p:nvSpPr>
        <p:spPr>
          <a:xfrm>
            <a:off x="406400" y="849578"/>
            <a:ext cx="6299200" cy="242623"/>
          </a:xfrm>
          <a:prstGeom prst="rect">
            <a:avLst/>
          </a:prstGeom>
        </p:spPr>
        <p:txBody>
          <a:bodyPr anchor="ctr"/>
          <a:lstStyle>
            <a:lvl1pPr marL="0" indent="0" algn="l">
              <a:buNone/>
              <a:defRPr sz="1467">
                <a:solidFill>
                  <a:schemeClr val="bg1"/>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25192998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Picture Placeholder 3"/>
          <p:cNvSpPr>
            <a:spLocks noGrp="1"/>
          </p:cNvSpPr>
          <p:nvPr>
            <p:ph type="pic" sz="quarter" idx="10" hasCustomPrompt="1"/>
          </p:nvPr>
        </p:nvSpPr>
        <p:spPr>
          <a:xfrm>
            <a:off x="0" y="0"/>
            <a:ext cx="12192000" cy="6858000"/>
          </a:xfrm>
          <a:prstGeom prst="rect">
            <a:avLst/>
          </a:prstGeom>
        </p:spPr>
        <p:txBody>
          <a:bodyPr/>
          <a:lstStyle>
            <a:lvl1pPr marL="0" indent="0" algn="ctr">
              <a:buNone/>
              <a:defRPr baseline="0"/>
            </a:lvl1pPr>
          </a:lstStyle>
          <a:p>
            <a:r>
              <a:rPr lang="en-US" dirty="0" smtClean="0"/>
              <a:t>Insert Image In Here</a:t>
            </a:r>
            <a:endParaRPr lang="en-US" dirty="0"/>
          </a:p>
        </p:txBody>
      </p:sp>
      <p:sp>
        <p:nvSpPr>
          <p:cNvPr id="4" name="Text Placeholder 5"/>
          <p:cNvSpPr>
            <a:spLocks noGrp="1"/>
          </p:cNvSpPr>
          <p:nvPr>
            <p:ph type="body" sz="quarter" idx="11" hasCustomPrompt="1"/>
          </p:nvPr>
        </p:nvSpPr>
        <p:spPr>
          <a:xfrm>
            <a:off x="203200" y="482600"/>
            <a:ext cx="4775200" cy="4775200"/>
          </a:xfrm>
          <a:prstGeom prst="ellipse">
            <a:avLst/>
          </a:prstGeom>
          <a:solidFill>
            <a:schemeClr val="accent2">
              <a:alpha val="58000"/>
            </a:schemeClr>
          </a:solidFill>
        </p:spPr>
        <p:txBody>
          <a:bodyPr anchor="ctr"/>
          <a:lstStyle>
            <a:lvl1pPr marL="0" indent="0" algn="ctr">
              <a:buNone/>
              <a:defRPr sz="2133" baseline="0"/>
            </a:lvl1pPr>
          </a:lstStyle>
          <a:p>
            <a:pPr lvl="0"/>
            <a:r>
              <a:rPr lang="en-US" smtClean="0"/>
              <a:t>Edit Text In Here</a:t>
            </a:r>
            <a:endParaRPr lang="en-US" dirty="0"/>
          </a:p>
        </p:txBody>
      </p:sp>
      <p:sp>
        <p:nvSpPr>
          <p:cNvPr id="5" name="Text Placeholder 5"/>
          <p:cNvSpPr>
            <a:spLocks noGrp="1"/>
          </p:cNvSpPr>
          <p:nvPr>
            <p:ph type="body" sz="quarter" idx="12" hasCustomPrompt="1"/>
          </p:nvPr>
        </p:nvSpPr>
        <p:spPr>
          <a:xfrm rot="7660102">
            <a:off x="4399430" y="4170831"/>
            <a:ext cx="678204" cy="678204"/>
          </a:xfrm>
          <a:prstGeom prst="triangle">
            <a:avLst/>
          </a:prstGeom>
          <a:solidFill>
            <a:schemeClr val="accent2">
              <a:alpha val="58000"/>
            </a:schemeClr>
          </a:solidFill>
        </p:spPr>
        <p:txBody>
          <a:bodyPr anchor="ctr"/>
          <a:lstStyle>
            <a:lvl1pPr marL="0" indent="0" algn="ctr">
              <a:buNone/>
              <a:defRPr sz="133" baseline="0"/>
            </a:lvl1pPr>
          </a:lstStyle>
          <a:p>
            <a:pPr lvl="0"/>
            <a:r>
              <a:rPr lang="en-US" dirty="0" smtClean="0"/>
              <a:t>.</a:t>
            </a:r>
            <a:endParaRPr lang="en-US" dirty="0"/>
          </a:p>
        </p:txBody>
      </p:sp>
    </p:spTree>
    <p:extLst>
      <p:ext uri="{BB962C8B-B14F-4D97-AF65-F5344CB8AC3E}">
        <p14:creationId xmlns:p14="http://schemas.microsoft.com/office/powerpoint/2010/main" val="30888962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52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64" r:id="rId5"/>
    <p:sldLayoutId id="2147483665" r:id="rId6"/>
    <p:sldLayoutId id="2147483671" r:id="rId7"/>
    <p:sldLayoutId id="2147483662" r:id="rId8"/>
    <p:sldLayoutId id="2147483673" r:id="rId9"/>
    <p:sldLayoutId id="2147483651" r:id="rId10"/>
    <p:sldLayoutId id="2147483653" r:id="rId11"/>
    <p:sldLayoutId id="2147483654" r:id="rId12"/>
    <p:sldLayoutId id="2147483655" r:id="rId13"/>
    <p:sldLayoutId id="2147483689" r:id="rId14"/>
    <p:sldLayoutId id="2147483688" r:id="rId15"/>
    <p:sldLayoutId id="2147483687" r:id="rId16"/>
    <p:sldLayoutId id="2147483686" r:id="rId17"/>
    <p:sldLayoutId id="2147483685" r:id="rId18"/>
    <p:sldLayoutId id="2147483684" r:id="rId19"/>
    <p:sldLayoutId id="2147483678" r:id="rId20"/>
    <p:sldLayoutId id="2147483663" r:id="rId21"/>
    <p:sldLayoutId id="2147483681" r:id="rId22"/>
    <p:sldLayoutId id="2147483682" r:id="rId23"/>
    <p:sldLayoutId id="2147483667" r:id="rId24"/>
    <p:sldLayoutId id="2147483660" r:id="rId25"/>
    <p:sldLayoutId id="2147483676" r:id="rId26"/>
    <p:sldLayoutId id="2147483668" r:id="rId27"/>
    <p:sldLayoutId id="2147483670" r:id="rId28"/>
    <p:sldLayoutId id="2147483666" r:id="rId29"/>
    <p:sldLayoutId id="2147483675" r:id="rId30"/>
    <p:sldLayoutId id="2147483677" r:id="rId31"/>
    <p:sldLayoutId id="2147483679" r:id="rId32"/>
    <p:sldLayoutId id="2147483680" r:id="rId33"/>
    <p:sldLayoutId id="2147483656" r:id="rId34"/>
    <p:sldLayoutId id="2147483661" r:id="rId35"/>
    <p:sldLayoutId id="2147483674" r:id="rId36"/>
    <p:sldLayoutId id="2147483672" r:id="rId37"/>
    <p:sldLayoutId id="2147483657" r:id="rId38"/>
    <p:sldLayoutId id="2147483690" r:id="rId39"/>
    <p:sldLayoutId id="2147483691" r:id="rId4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cjinvolvedwomen.org/sites/all/documents/Five%20Core%20Practice%20Areas1-08.pdf" TargetMode="Externa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hyperlink" Target="http://cjinvolvedwomen.org/sites/all/documents/Improving-Healthcare-Handout.pdf" TargetMode="External"/><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hyperlink" Target="http://cjinvolvedwomen.org/sites/all/documents/Best-Practices-Use-of-Restraints-Pregnan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cj.msu.edu/assets/WIPP-Reports-CrimeReducingBenefitsPrograms.pdf"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cjinvolvedwomen.org/sites/all/documents/Implementing-Gender-Informed-Pretrial-Strategies-FINAL.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cjinvolvedwomen.org/innovator-profile-justicehome/"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cjinvolvedwomen.org/innovator-profile-eau-claire-county-wi-alternatives-to-incarcerating-mothers-aim-court/" TargetMode="External"/><Relationship Id="rId5" Type="http://schemas.openxmlformats.org/officeDocument/2006/relationships/image" Target="../media/image33.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cjinvolvedwomen.org/massachusetts-correctional-institution-at-framingham/" TargetMode="External"/><Relationship Id="rId4" Type="http://schemas.openxmlformats.org/officeDocument/2006/relationships/hyperlink" Target="http://cjinvolvedwomen.org/innovator-profile-eau-claire-county-wi-alternatives-to-incarcerating-mothers-aim-cour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entencingproject.org/doc/publications/womenincj_total.pdf"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jpg"/><Relationship Id="rId5" Type="http://schemas.openxmlformats.org/officeDocument/2006/relationships/hyperlink" Target="http://www.bjs.gov/content/pub/pdf/cpus13.pdf" TargetMode="External"/><Relationship Id="rId4" Type="http://schemas.openxmlformats.org/officeDocument/2006/relationships/hyperlink" Target="https://www.fbi.gov/about-us/cjis/ucr/crime-in-the-u.s/2013/crime-in-the-u.s.-2013/tables/table-35/table_35_five_year_arrest_trends_by_sex_2013.xl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hyperlink" Target="http://cjinvolvedwomen.org/massachusetts-correctional-institution-at-framingha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cjinvolvedwomen.org/superintendent-jane-parnell-and-washington-corrections-center-for-women/"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voa.org/pdf_files/childhood-disrupted" TargetMode="Externa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libcloud.s3.amazonaws.com/211/11/4/608/WomensToolkit_singles_5.5.15v1.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www.cjinvolvedwomen.org/sites/all/documents/Women%20Offender%20Case%20Management%20Model.pdf" TargetMode="External"/><Relationship Id="rId4" Type="http://schemas.openxmlformats.org/officeDocument/2006/relationships/hyperlink" Target="http://cjinvolvedwomen.org/sites/all/documents/Ten_Truths.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hyperlink" Target="https://s3.amazonaws.com/static.nicic.gov/Library/020872.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www.sentencingproject.org/doc/publications/womenincj_total.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www.bjs.gov/content/pub/pdf/p13.pdf" TargetMode="External"/><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chart" Target="../charts/chart2.xml"/><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hyperlink" Target="https://s3.amazonaws.com/static.nicic.gov/Library/024662.pdf" TargetMode="External"/><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www.bjs.gov/content/pub/pdf/dudsfp04.pdf" TargetMode="External"/><Relationship Id="rId11" Type="http://schemas.microsoft.com/office/2007/relationships/hdphoto" Target="../media/hdphoto1.wdp"/><Relationship Id="rId5" Type="http://schemas.openxmlformats.org/officeDocument/2006/relationships/hyperlink" Target="http://www.bjs.gov/content/pub/pdf/mhppji.pdf" TargetMode="External"/><Relationship Id="rId10" Type="http://schemas.openxmlformats.org/officeDocument/2006/relationships/image" Target="../media/image11.png"/><Relationship Id="rId4" Type="http://schemas.openxmlformats.org/officeDocument/2006/relationships/hyperlink" Target="http://fcx.sagepub.com/content/early/2012/04/08/1557085112439224" TargetMode="Externa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chart" Target="../charts/chart6.xml"/><Relationship Id="rId10" Type="http://schemas.openxmlformats.org/officeDocument/2006/relationships/hyperlink" Target="http://www.sentencingproject.org/doc/publications/womenincj_total.pdf" TargetMode="External"/><Relationship Id="rId4" Type="http://schemas.openxmlformats.org/officeDocument/2006/relationships/chart" Target="../charts/chart5.xml"/><Relationship Id="rId9" Type="http://schemas.openxmlformats.org/officeDocument/2006/relationships/hyperlink" Target="http://www.bjs.gov/content/pub/pdf/p13.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www.bjs.gov/content/pub/pdf/ecp.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hyperlink" Target="http://www.bjs.gov/content/pub/pdf/pptmc.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NRC Title slide.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 r="6"/>
          <a:stretch>
            <a:fillRect/>
          </a:stretch>
        </p:blipFill>
        <p:spPr/>
      </p:pic>
      <p:pic>
        <p:nvPicPr>
          <p:cNvPr id="4" name="Picture 3" descr="NRC 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2" name="TextBox 1"/>
          <p:cNvSpPr txBox="1"/>
          <p:nvPr/>
        </p:nvSpPr>
        <p:spPr>
          <a:xfrm>
            <a:off x="531773" y="3260745"/>
            <a:ext cx="7983913" cy="1831271"/>
          </a:xfrm>
          <a:prstGeom prst="rect">
            <a:avLst/>
          </a:prstGeom>
          <a:noFill/>
        </p:spPr>
        <p:txBody>
          <a:bodyPr wrap="square" rtlCol="0">
            <a:spAutoFit/>
          </a:bodyPr>
          <a:lstStyle/>
          <a:p>
            <a:r>
              <a:rPr lang="en-US" sz="3800" b="1" dirty="0" smtClean="0">
                <a:solidFill>
                  <a:schemeClr val="bg1"/>
                </a:solidFill>
                <a:latin typeface="Arial" panose="020B0604020202020204" pitchFamily="34" charset="0"/>
                <a:cs typeface="Arial" panose="020B0604020202020204" pitchFamily="34" charset="0"/>
              </a:rPr>
              <a:t>Effective Strategies to Meet the Unique Needs </a:t>
            </a:r>
          </a:p>
          <a:p>
            <a:pPr>
              <a:spcBef>
                <a:spcPts val="600"/>
              </a:spcBef>
            </a:pPr>
            <a:r>
              <a:rPr lang="en-US" sz="3200" dirty="0" smtClean="0">
                <a:solidFill>
                  <a:srgbClr val="9AC63C"/>
                </a:solidFill>
                <a:latin typeface="Arial" panose="020B0604020202020204" pitchFamily="34" charset="0"/>
                <a:cs typeface="Arial" panose="020B0604020202020204" pitchFamily="34" charset="0"/>
              </a:rPr>
              <a:t>of Justice Involved Women</a:t>
            </a:r>
            <a:endParaRPr lang="en-US" sz="3200" dirty="0">
              <a:solidFill>
                <a:srgbClr val="9AC63C"/>
              </a:solidFill>
              <a:latin typeface="Arial" panose="020B0604020202020204" pitchFamily="34" charset="0"/>
              <a:cs typeface="Arial" panose="020B0604020202020204" pitchFamily="34" charset="0"/>
            </a:endParaRPr>
          </a:p>
        </p:txBody>
      </p:sp>
      <p:sp>
        <p:nvSpPr>
          <p:cNvPr id="3" name="Rectangle 2"/>
          <p:cNvSpPr/>
          <p:nvPr/>
        </p:nvSpPr>
        <p:spPr>
          <a:xfrm>
            <a:off x="561474" y="5860637"/>
            <a:ext cx="6408057" cy="276999"/>
          </a:xfrm>
          <a:prstGeom prst="rect">
            <a:avLst/>
          </a:prstGeom>
        </p:spPr>
        <p:txBody>
          <a:bodyPr wrap="square">
            <a:spAutoFit/>
          </a:bodyPr>
          <a:lstStyle/>
          <a:p>
            <a:r>
              <a:rPr lang="en-US" sz="1200" dirty="0" smtClean="0">
                <a:solidFill>
                  <a:schemeClr val="bg1">
                    <a:lumMod val="50000"/>
                  </a:schemeClr>
                </a:solidFill>
                <a:latin typeface="Sen"/>
                <a:cs typeface="Sen"/>
              </a:rPr>
              <a:t>Developed February 2016</a:t>
            </a:r>
          </a:p>
        </p:txBody>
      </p:sp>
      <p:cxnSp>
        <p:nvCxnSpPr>
          <p:cNvPr id="8" name="Straight Connector 7"/>
          <p:cNvCxnSpPr/>
          <p:nvPr/>
        </p:nvCxnSpPr>
        <p:spPr>
          <a:xfrm>
            <a:off x="531773" y="2876890"/>
            <a:ext cx="703606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VectorLogo-9-17-2015_white_og-01.png"/>
          <p:cNvPicPr>
            <a:picLocks noChangeAspect="1"/>
          </p:cNvPicPr>
          <p:nvPr/>
        </p:nvPicPr>
        <p:blipFill rotWithShape="1">
          <a:blip r:embed="rId4" cstate="print">
            <a:extLst>
              <a:ext uri="{28A0092B-C50C-407E-A947-70E740481C1C}">
                <a14:useLocalDpi xmlns:a14="http://schemas.microsoft.com/office/drawing/2010/main" val="0"/>
              </a:ext>
            </a:extLst>
          </a:blip>
          <a:srcRect l="1977" t="14018" r="2943"/>
          <a:stretch/>
        </p:blipFill>
        <p:spPr>
          <a:xfrm>
            <a:off x="561474" y="895683"/>
            <a:ext cx="5788526" cy="1483895"/>
          </a:xfrm>
          <a:prstGeom prst="rect">
            <a:avLst/>
          </a:prstGeom>
        </p:spPr>
      </p:pic>
    </p:spTree>
    <p:extLst>
      <p:ext uri="{BB962C8B-B14F-4D97-AF65-F5344CB8AC3E}">
        <p14:creationId xmlns:p14="http://schemas.microsoft.com/office/powerpoint/2010/main" val="55757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7576" y="2647890"/>
            <a:ext cx="9636848" cy="923330"/>
          </a:xfrm>
          <a:prstGeom prst="rect">
            <a:avLst/>
          </a:prstGeom>
          <a:noFill/>
        </p:spPr>
        <p:txBody>
          <a:bodyPr wrap="none" rtlCol="0">
            <a:spAutoFit/>
          </a:bodyPr>
          <a:lstStyle/>
          <a:p>
            <a:r>
              <a:rPr lang="en-US" sz="5400" dirty="0" smtClean="0">
                <a:solidFill>
                  <a:schemeClr val="accent1"/>
                </a:solidFill>
                <a:latin typeface="Arial" panose="020B0604020202020204" pitchFamily="34" charset="0"/>
                <a:cs typeface="Arial" panose="020B0604020202020204" pitchFamily="34" charset="0"/>
              </a:rPr>
              <a:t>JUSTICE INVOLVED</a:t>
            </a:r>
            <a:r>
              <a:rPr lang="en-US" sz="5400" b="1" dirty="0" smtClean="0">
                <a:gradFill>
                  <a:gsLst>
                    <a:gs pos="0">
                      <a:schemeClr val="accent5"/>
                    </a:gs>
                    <a:gs pos="79000">
                      <a:schemeClr val="accent2"/>
                    </a:gs>
                    <a:gs pos="100000">
                      <a:schemeClr val="accent1">
                        <a:lumMod val="75000"/>
                      </a:schemeClr>
                    </a:gs>
                  </a:gsLst>
                  <a:lin ang="7800000" scaled="0"/>
                </a:gradFill>
                <a:latin typeface="Arial" panose="020B0604020202020204" pitchFamily="34" charset="0"/>
                <a:cs typeface="Arial" panose="020B0604020202020204" pitchFamily="34" charset="0"/>
              </a:rPr>
              <a:t> </a:t>
            </a:r>
            <a:r>
              <a:rPr lang="en-US" sz="5400" b="1" dirty="0" smtClean="0">
                <a:solidFill>
                  <a:schemeClr val="tx1">
                    <a:lumMod val="85000"/>
                    <a:lumOff val="15000"/>
                  </a:schemeClr>
                </a:solidFill>
                <a:latin typeface="Arial" panose="020B0604020202020204" pitchFamily="34" charset="0"/>
                <a:cs typeface="Arial" panose="020B0604020202020204" pitchFamily="34" charset="0"/>
              </a:rPr>
              <a:t>WOMEN</a:t>
            </a:r>
            <a:endParaRPr lang="en-US" sz="5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TextBox 4"/>
          <p:cNvSpPr txBox="1"/>
          <p:nvPr/>
        </p:nvSpPr>
        <p:spPr>
          <a:xfrm>
            <a:off x="4705234" y="2124670"/>
            <a:ext cx="2488182" cy="523220"/>
          </a:xfrm>
          <a:prstGeom prst="rect">
            <a:avLst/>
          </a:prstGeom>
          <a:noFill/>
        </p:spPr>
        <p:txBody>
          <a:bodyPr wrap="none" rtlCol="0">
            <a:spAutoFit/>
          </a:bodyPr>
          <a:lstStyle/>
          <a:p>
            <a:r>
              <a:rPr lang="en-US" sz="2800" b="1" dirty="0" smtClean="0">
                <a:solidFill>
                  <a:schemeClr val="tx1">
                    <a:lumMod val="85000"/>
                    <a:lumOff val="15000"/>
                  </a:schemeClr>
                </a:solidFill>
                <a:latin typeface="Arial" panose="020B0604020202020204" pitchFamily="34" charset="0"/>
                <a:cs typeface="Arial" panose="020B0604020202020204" pitchFamily="34" charset="0"/>
              </a:rPr>
              <a:t>Working With</a:t>
            </a:r>
            <a:endParaRPr lang="en-US" sz="2800" b="1" dirty="0">
              <a:solidFill>
                <a:schemeClr val="accent3"/>
              </a:solidFill>
              <a:latin typeface="Arial" panose="020B0604020202020204" pitchFamily="34" charset="0"/>
              <a:cs typeface="Arial" panose="020B0604020202020204" pitchFamily="34" charset="0"/>
            </a:endParaRPr>
          </a:p>
        </p:txBody>
      </p:sp>
      <p:sp>
        <p:nvSpPr>
          <p:cNvPr id="7" name="Rectangle 6"/>
          <p:cNvSpPr/>
          <p:nvPr/>
        </p:nvSpPr>
        <p:spPr>
          <a:xfrm>
            <a:off x="0" y="3556606"/>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3406558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rot="20837620">
            <a:off x="1224247" y="2139698"/>
            <a:ext cx="2039007" cy="1980358"/>
          </a:xfrm>
          <a:solidFill>
            <a:schemeClr val="tx1">
              <a:lumMod val="65000"/>
              <a:lumOff val="35000"/>
            </a:schemeClr>
          </a:solidFill>
        </p:spPr>
      </p:pic>
      <p:pic>
        <p:nvPicPr>
          <p:cNvPr id="9" name="Picture Placeholder 8"/>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tretch>
            <a:fillRect/>
          </a:stretch>
        </p:blipFill>
        <p:spPr>
          <a:xfrm rot="493446">
            <a:off x="3371864" y="2189502"/>
            <a:ext cx="1834290" cy="2120567"/>
          </a:xfrm>
          <a:solidFill>
            <a:schemeClr val="tx1">
              <a:lumMod val="65000"/>
              <a:lumOff val="35000"/>
            </a:schemeClr>
          </a:solidFill>
        </p:spPr>
      </p:pic>
      <p:pic>
        <p:nvPicPr>
          <p:cNvPr id="7" name="Picture Placeholder 6"/>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tretch>
            <a:fillRect/>
          </a:stretch>
        </p:blipFill>
        <p:spPr>
          <a:xfrm rot="20547299">
            <a:off x="5229322" y="1867539"/>
            <a:ext cx="2039005" cy="2089501"/>
          </a:xfrm>
          <a:solidFill>
            <a:schemeClr val="tx1">
              <a:lumMod val="65000"/>
              <a:lumOff val="35000"/>
            </a:schemeClr>
          </a:solidFill>
        </p:spPr>
      </p:pic>
      <p:pic>
        <p:nvPicPr>
          <p:cNvPr id="8" name="Picture Placeholder 7"/>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tretch>
            <a:fillRect/>
          </a:stretch>
        </p:blipFill>
        <p:spPr>
          <a:xfrm rot="649432">
            <a:off x="7170094" y="2167602"/>
            <a:ext cx="2039007" cy="1841223"/>
          </a:xfrm>
          <a:solidFill>
            <a:schemeClr val="tx1">
              <a:lumMod val="65000"/>
              <a:lumOff val="35000"/>
            </a:schemeClr>
          </a:solidFill>
        </p:spPr>
      </p:pic>
      <p:pic>
        <p:nvPicPr>
          <p:cNvPr id="14" name="Picture Placeholder 13"/>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tretch>
            <a:fillRect/>
          </a:stretch>
        </p:blipFill>
        <p:spPr>
          <a:xfrm rot="21124587">
            <a:off x="9015005" y="2037458"/>
            <a:ext cx="2039007" cy="2116489"/>
          </a:xfrm>
          <a:solidFill>
            <a:schemeClr val="tx1">
              <a:lumMod val="65000"/>
              <a:lumOff val="35000"/>
            </a:schemeClr>
          </a:solidFill>
        </p:spPr>
      </p:pic>
      <p:sp>
        <p:nvSpPr>
          <p:cNvPr id="35" name="Text Placeholder 3"/>
          <p:cNvSpPr>
            <a:spLocks noGrp="1"/>
          </p:cNvSpPr>
          <p:nvPr>
            <p:ph type="body" sz="quarter" idx="11"/>
          </p:nvPr>
        </p:nvSpPr>
        <p:spPr>
          <a:xfrm>
            <a:off x="1352550" y="548072"/>
            <a:ext cx="9486900" cy="413569"/>
          </a:xfrm>
        </p:spPr>
        <p:txBody>
          <a:bodyPr/>
          <a:lstStyle/>
          <a:p>
            <a:r>
              <a:rPr lang="en-US" sz="3800" dirty="0">
                <a:latin typeface="Arial" panose="020B0604020202020204" pitchFamily="34" charset="0"/>
                <a:cs typeface="Arial" panose="020B0604020202020204" pitchFamily="34" charset="0"/>
              </a:rPr>
              <a:t>Utilize a Multi</a:t>
            </a:r>
            <a:r>
              <a:rPr lang="en-US" sz="3800" dirty="0" smtClean="0">
                <a:latin typeface="Arial" panose="020B0604020202020204" pitchFamily="34" charset="0"/>
                <a:cs typeface="Arial" panose="020B0604020202020204" pitchFamily="34" charset="0"/>
              </a:rPr>
              <a:t>-Faceted </a:t>
            </a:r>
            <a:r>
              <a:rPr lang="en-US" sz="3800" b="1" dirty="0" smtClean="0">
                <a:latin typeface="Arial" panose="020B0604020202020204" pitchFamily="34" charset="0"/>
                <a:cs typeface="Arial" panose="020B0604020202020204" pitchFamily="34" charset="0"/>
              </a:rPr>
              <a:t>APPROACH</a:t>
            </a:r>
            <a:endParaRPr lang="en-US" sz="3800" b="1" dirty="0">
              <a:latin typeface="Arial" panose="020B0604020202020204" pitchFamily="34" charset="0"/>
              <a:cs typeface="Arial" panose="020B0604020202020204" pitchFamily="34" charset="0"/>
            </a:endParaRPr>
          </a:p>
        </p:txBody>
      </p:sp>
      <p:sp>
        <p:nvSpPr>
          <p:cNvPr id="52" name="Text Placeholder 51"/>
          <p:cNvSpPr>
            <a:spLocks noGrp="1"/>
          </p:cNvSpPr>
          <p:nvPr>
            <p:ph type="body" sz="quarter" idx="19"/>
          </p:nvPr>
        </p:nvSpPr>
        <p:spPr>
          <a:xfrm>
            <a:off x="0" y="3835399"/>
            <a:ext cx="12192000" cy="3127375"/>
          </a:xfrm>
          <a:solidFill>
            <a:schemeClr val="bg1">
              <a:lumMod val="95000"/>
            </a:schemeClr>
          </a:solidFill>
          <a:effectLst>
            <a:outerShdw blurRad="50800" dist="38100" dir="5400000" algn="t" rotWithShape="0">
              <a:prstClr val="black">
                <a:alpha val="40000"/>
              </a:prstClr>
            </a:outerShdw>
          </a:effectLst>
        </p:spPr>
        <p:txBody>
          <a:bodyPr/>
          <a:lstStyle/>
          <a:p>
            <a:endParaRPr lang="en-US" dirty="0"/>
          </a:p>
        </p:txBody>
      </p:sp>
      <p:sp>
        <p:nvSpPr>
          <p:cNvPr id="61" name="Text Placeholder 60"/>
          <p:cNvSpPr>
            <a:spLocks noGrp="1"/>
          </p:cNvSpPr>
          <p:nvPr>
            <p:ph type="body" sz="quarter" idx="20"/>
          </p:nvPr>
        </p:nvSpPr>
        <p:spPr>
          <a:xfrm>
            <a:off x="417152" y="3408863"/>
            <a:ext cx="3539903" cy="2133600"/>
          </a:xfrm>
        </p:spPr>
        <p:txBody>
          <a:bodyPr/>
          <a:lstStyle/>
          <a:p>
            <a:pPr>
              <a:lnSpc>
                <a:spcPct val="100000"/>
              </a:lnSpc>
            </a:pPr>
            <a:r>
              <a:rPr lang="en-US" sz="2800" b="1" dirty="0">
                <a:solidFill>
                  <a:schemeClr val="accent5"/>
                </a:solidFill>
                <a:latin typeface="Arial" panose="020B0604020202020204" pitchFamily="34" charset="0"/>
                <a:cs typeface="Arial" panose="020B0604020202020204" pitchFamily="34" charset="0"/>
              </a:rPr>
              <a:t>Relational</a:t>
            </a:r>
          </a:p>
          <a:p>
            <a:r>
              <a:rPr lang="en-US" sz="1200" dirty="0" smtClean="0">
                <a:solidFill>
                  <a:schemeClr val="tx1">
                    <a:lumMod val="85000"/>
                    <a:lumOff val="15000"/>
                  </a:schemeClr>
                </a:solidFill>
                <a:latin typeface="Arial" panose="020B0604020202020204" pitchFamily="34" charset="0"/>
                <a:cs typeface="Arial" panose="020B0604020202020204" pitchFamily="34" charset="0"/>
              </a:rPr>
              <a:t>Develop </a:t>
            </a:r>
            <a:r>
              <a:rPr lang="en-US" sz="1200" dirty="0">
                <a:solidFill>
                  <a:schemeClr val="tx1">
                    <a:lumMod val="85000"/>
                    <a:lumOff val="15000"/>
                  </a:schemeClr>
                </a:solidFill>
                <a:latin typeface="Arial" panose="020B0604020202020204" pitchFamily="34" charset="0"/>
                <a:cs typeface="Arial" panose="020B0604020202020204" pitchFamily="34" charset="0"/>
              </a:rPr>
              <a:t>policies, practices, and programs that are relational and promote healthy connections</a:t>
            </a:r>
          </a:p>
        </p:txBody>
      </p:sp>
      <p:sp>
        <p:nvSpPr>
          <p:cNvPr id="12" name="Text Placeholder 60"/>
          <p:cNvSpPr txBox="1">
            <a:spLocks/>
          </p:cNvSpPr>
          <p:nvPr/>
        </p:nvSpPr>
        <p:spPr>
          <a:xfrm>
            <a:off x="4328056" y="3408863"/>
            <a:ext cx="3539903" cy="2133600"/>
          </a:xfrm>
          <a:prstGeom prst="rect">
            <a:avLst/>
          </a:prstGeom>
          <a:noFill/>
        </p:spPr>
        <p:txBody>
          <a:bodyPr anchor="ctr"/>
          <a:lstStyle>
            <a:lvl1pPr marL="0" indent="0" algn="ctr" defTabSz="914400" rtl="0" eaLnBrk="1" latinLnBrk="0" hangingPunct="1">
              <a:lnSpc>
                <a:spcPct val="120000"/>
              </a:lnSpc>
              <a:spcBef>
                <a:spcPts val="1000"/>
              </a:spcBef>
              <a:buFont typeface="Arial" panose="020B0604020202020204" pitchFamily="34" charset="0"/>
              <a:buNone/>
              <a:defRPr sz="1333" b="0" kern="1200">
                <a:solidFill>
                  <a:schemeClr val="bg1"/>
                </a:solidFill>
                <a:latin typeface="Calibri Light" pitchFamily="34" charset="0"/>
                <a:ea typeface="+mn-ea"/>
                <a:cs typeface="Levenim M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b="1" dirty="0">
                <a:solidFill>
                  <a:srgbClr val="D29F2A"/>
                </a:solidFill>
                <a:latin typeface="Arial" panose="020B0604020202020204" pitchFamily="34" charset="0"/>
                <a:cs typeface="Arial" panose="020B0604020202020204" pitchFamily="34" charset="0"/>
              </a:rPr>
              <a:t>Strengths</a:t>
            </a:r>
            <a:r>
              <a:rPr lang="en-US" sz="2800" b="1" dirty="0" smtClean="0">
                <a:solidFill>
                  <a:srgbClr val="D29F2A"/>
                </a:solidFill>
                <a:latin typeface="Arial" panose="020B0604020202020204" pitchFamily="34" charset="0"/>
                <a:cs typeface="Arial" panose="020B0604020202020204" pitchFamily="34" charset="0"/>
              </a:rPr>
              <a:t>-Based</a:t>
            </a:r>
          </a:p>
          <a:p>
            <a:r>
              <a:rPr lang="en-US" sz="1200" dirty="0">
                <a:solidFill>
                  <a:schemeClr val="tx1">
                    <a:lumMod val="85000"/>
                    <a:lumOff val="15000"/>
                  </a:schemeClr>
                </a:solidFill>
                <a:latin typeface="Arial" panose="020B0604020202020204" pitchFamily="34" charset="0"/>
                <a:cs typeface="Arial" panose="020B0604020202020204" pitchFamily="34" charset="0"/>
              </a:rPr>
              <a:t>Create an environment based on </a:t>
            </a:r>
            <a:r>
              <a:rPr lang="en-US" sz="1200" dirty="0" smtClean="0">
                <a:solidFill>
                  <a:schemeClr val="tx1">
                    <a:lumMod val="85000"/>
                    <a:lumOff val="15000"/>
                  </a:schemeClr>
                </a:solidFill>
                <a:latin typeface="Arial" panose="020B0604020202020204" pitchFamily="34" charset="0"/>
                <a:cs typeface="Arial" panose="020B0604020202020204" pitchFamily="34" charset="0"/>
              </a:rPr>
              <a:t/>
            </a:r>
            <a:br>
              <a:rPr lang="en-US" sz="1200" dirty="0" smtClean="0">
                <a:solidFill>
                  <a:schemeClr val="tx1">
                    <a:lumMod val="85000"/>
                    <a:lumOff val="15000"/>
                  </a:schemeClr>
                </a:solidFill>
                <a:latin typeface="Arial" panose="020B0604020202020204" pitchFamily="34" charset="0"/>
                <a:cs typeface="Arial" panose="020B0604020202020204" pitchFamily="34" charset="0"/>
              </a:rPr>
            </a:br>
            <a:r>
              <a:rPr lang="en-US" sz="1200" dirty="0" smtClean="0">
                <a:solidFill>
                  <a:schemeClr val="tx1">
                    <a:lumMod val="85000"/>
                    <a:lumOff val="15000"/>
                  </a:schemeClr>
                </a:solidFill>
                <a:latin typeface="Arial" panose="020B0604020202020204" pitchFamily="34" charset="0"/>
                <a:cs typeface="Arial" panose="020B0604020202020204" pitchFamily="34" charset="0"/>
              </a:rPr>
              <a:t>safety</a:t>
            </a:r>
            <a:r>
              <a:rPr lang="en-US" sz="1200" dirty="0">
                <a:solidFill>
                  <a:schemeClr val="tx1">
                    <a:lumMod val="85000"/>
                    <a:lumOff val="15000"/>
                  </a:schemeClr>
                </a:solidFill>
                <a:latin typeface="Arial" panose="020B0604020202020204" pitchFamily="34" charset="0"/>
                <a:cs typeface="Arial" panose="020B0604020202020204" pitchFamily="34" charset="0"/>
              </a:rPr>
              <a:t>, </a:t>
            </a:r>
            <a:r>
              <a:rPr lang="en-US" sz="1200" dirty="0" smtClean="0">
                <a:solidFill>
                  <a:schemeClr val="tx1">
                    <a:lumMod val="85000"/>
                    <a:lumOff val="15000"/>
                  </a:schemeClr>
                </a:solidFill>
                <a:latin typeface="Arial" panose="020B0604020202020204" pitchFamily="34" charset="0"/>
                <a:cs typeface="Arial" panose="020B0604020202020204" pitchFamily="34" charset="0"/>
              </a:rPr>
              <a:t>respect</a:t>
            </a:r>
            <a:r>
              <a:rPr lang="en-US" sz="1200" dirty="0">
                <a:solidFill>
                  <a:schemeClr val="tx1">
                    <a:lumMod val="85000"/>
                    <a:lumOff val="15000"/>
                  </a:schemeClr>
                </a:solidFill>
                <a:latin typeface="Arial" panose="020B0604020202020204" pitchFamily="34" charset="0"/>
                <a:cs typeface="Arial" panose="020B0604020202020204" pitchFamily="34" charset="0"/>
              </a:rPr>
              <a:t>, and </a:t>
            </a:r>
            <a:r>
              <a:rPr lang="en-US" sz="1200" dirty="0" smtClean="0">
                <a:solidFill>
                  <a:schemeClr val="tx1">
                    <a:lumMod val="85000"/>
                    <a:lumOff val="15000"/>
                  </a:schemeClr>
                </a:solidFill>
                <a:latin typeface="Arial" panose="020B0604020202020204" pitchFamily="34" charset="0"/>
                <a:cs typeface="Arial" panose="020B0604020202020204" pitchFamily="34" charset="0"/>
              </a:rPr>
              <a:t>dignity</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3" name="Text Placeholder 60"/>
          <p:cNvSpPr txBox="1">
            <a:spLocks/>
          </p:cNvSpPr>
          <p:nvPr/>
        </p:nvSpPr>
        <p:spPr>
          <a:xfrm>
            <a:off x="8238960" y="3408863"/>
            <a:ext cx="3539903" cy="2133600"/>
          </a:xfrm>
          <a:prstGeom prst="rect">
            <a:avLst/>
          </a:prstGeom>
          <a:noFill/>
        </p:spPr>
        <p:txBody>
          <a:bodyPr anchor="ctr"/>
          <a:lstStyle>
            <a:lvl1pPr marL="0" indent="0" algn="ctr" defTabSz="914400" rtl="0" eaLnBrk="1" latinLnBrk="0" hangingPunct="1">
              <a:lnSpc>
                <a:spcPct val="120000"/>
              </a:lnSpc>
              <a:spcBef>
                <a:spcPts val="1000"/>
              </a:spcBef>
              <a:buFont typeface="Arial" panose="020B0604020202020204" pitchFamily="34" charset="0"/>
              <a:buNone/>
              <a:defRPr sz="1333" b="0" kern="1200">
                <a:solidFill>
                  <a:schemeClr val="bg1"/>
                </a:solidFill>
                <a:latin typeface="Calibri Light" pitchFamily="34" charset="0"/>
                <a:ea typeface="+mn-ea"/>
                <a:cs typeface="Levenim M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b="1" dirty="0">
                <a:solidFill>
                  <a:srgbClr val="D29F2A"/>
                </a:solidFill>
                <a:latin typeface="Arial" panose="020B0604020202020204" pitchFamily="34" charset="0"/>
                <a:cs typeface="Arial" panose="020B0604020202020204" pitchFamily="34" charset="0"/>
              </a:rPr>
              <a:t>Trauma</a:t>
            </a:r>
            <a:r>
              <a:rPr lang="en-US" sz="2800" b="1" dirty="0" smtClean="0">
                <a:solidFill>
                  <a:srgbClr val="D29F2A"/>
                </a:solidFill>
                <a:latin typeface="Arial" panose="020B0604020202020204" pitchFamily="34" charset="0"/>
                <a:cs typeface="Arial" panose="020B0604020202020204" pitchFamily="34" charset="0"/>
              </a:rPr>
              <a:t>-Informed</a:t>
            </a:r>
          </a:p>
          <a:p>
            <a:r>
              <a:rPr lang="en-US" sz="1200" dirty="0">
                <a:solidFill>
                  <a:schemeClr val="tx1">
                    <a:lumMod val="85000"/>
                    <a:lumOff val="15000"/>
                  </a:schemeClr>
                </a:solidFill>
                <a:latin typeface="Arial" panose="020B0604020202020204" pitchFamily="34" charset="0"/>
                <a:cs typeface="Arial" panose="020B0604020202020204" pitchFamily="34" charset="0"/>
              </a:rPr>
              <a:t>Address substance abuse, trauma, </a:t>
            </a:r>
            <a:r>
              <a:rPr lang="en-US" sz="1200" dirty="0" smtClean="0">
                <a:solidFill>
                  <a:schemeClr val="tx1">
                    <a:lumMod val="85000"/>
                    <a:lumOff val="15000"/>
                  </a:schemeClr>
                </a:solidFill>
                <a:latin typeface="Arial" panose="020B0604020202020204" pitchFamily="34" charset="0"/>
                <a:cs typeface="Arial" panose="020B0604020202020204" pitchFamily="34" charset="0"/>
              </a:rPr>
              <a:t/>
            </a:r>
            <a:br>
              <a:rPr lang="en-US" sz="1200" dirty="0" smtClean="0">
                <a:solidFill>
                  <a:schemeClr val="tx1">
                    <a:lumMod val="85000"/>
                    <a:lumOff val="15000"/>
                  </a:schemeClr>
                </a:solidFill>
                <a:latin typeface="Arial" panose="020B0604020202020204" pitchFamily="34" charset="0"/>
                <a:cs typeface="Arial" panose="020B0604020202020204" pitchFamily="34" charset="0"/>
              </a:rPr>
            </a:br>
            <a:r>
              <a:rPr lang="en-US" sz="1200" dirty="0" smtClean="0">
                <a:solidFill>
                  <a:schemeClr val="tx1">
                    <a:lumMod val="85000"/>
                    <a:lumOff val="15000"/>
                  </a:schemeClr>
                </a:solidFill>
                <a:latin typeface="Arial" panose="020B0604020202020204" pitchFamily="34" charset="0"/>
                <a:cs typeface="Arial" panose="020B0604020202020204" pitchFamily="34" charset="0"/>
              </a:rPr>
              <a:t>and </a:t>
            </a:r>
            <a:r>
              <a:rPr lang="en-US" sz="1200" dirty="0">
                <a:solidFill>
                  <a:schemeClr val="tx1">
                    <a:lumMod val="85000"/>
                    <a:lumOff val="15000"/>
                  </a:schemeClr>
                </a:solidFill>
                <a:latin typeface="Arial" panose="020B0604020202020204" pitchFamily="34" charset="0"/>
                <a:cs typeface="Arial" panose="020B0604020202020204" pitchFamily="34" charset="0"/>
              </a:rPr>
              <a:t>mental health issues</a:t>
            </a:r>
          </a:p>
        </p:txBody>
      </p:sp>
      <p:sp>
        <p:nvSpPr>
          <p:cNvPr id="15" name="Text Placeholder 60"/>
          <p:cNvSpPr>
            <a:spLocks noGrp="1"/>
          </p:cNvSpPr>
          <p:nvPr>
            <p:ph type="body" sz="quarter" idx="20"/>
          </p:nvPr>
        </p:nvSpPr>
        <p:spPr>
          <a:xfrm>
            <a:off x="1352550" y="4784336"/>
            <a:ext cx="4559957" cy="2133600"/>
          </a:xfrm>
        </p:spPr>
        <p:txBody>
          <a:bodyPr/>
          <a:lstStyle/>
          <a:p>
            <a:pPr>
              <a:lnSpc>
                <a:spcPct val="100000"/>
              </a:lnSpc>
            </a:pPr>
            <a:r>
              <a:rPr lang="en-US" sz="2800" b="1" dirty="0">
                <a:solidFill>
                  <a:schemeClr val="accent5"/>
                </a:solidFill>
                <a:latin typeface="Arial" panose="020B0604020202020204" pitchFamily="34" charset="0"/>
                <a:cs typeface="Arial" panose="020B0604020202020204" pitchFamily="34" charset="0"/>
              </a:rPr>
              <a:t>Culturally Competent</a:t>
            </a:r>
          </a:p>
          <a:p>
            <a:r>
              <a:rPr lang="en-US" sz="1200" dirty="0">
                <a:solidFill>
                  <a:schemeClr val="tx1">
                    <a:lumMod val="85000"/>
                    <a:lumOff val="15000"/>
                  </a:schemeClr>
                </a:solidFill>
                <a:latin typeface="Arial" panose="020B0604020202020204" pitchFamily="34" charset="0"/>
                <a:cs typeface="Arial" panose="020B0604020202020204" pitchFamily="34" charset="0"/>
              </a:rPr>
              <a:t>Provide women with opportunities </a:t>
            </a:r>
            <a:br>
              <a:rPr lang="en-US" sz="1200" dirty="0">
                <a:solidFill>
                  <a:schemeClr val="tx1">
                    <a:lumMod val="85000"/>
                    <a:lumOff val="15000"/>
                  </a:schemeClr>
                </a:solidFill>
                <a:latin typeface="Arial" panose="020B0604020202020204" pitchFamily="34" charset="0"/>
                <a:cs typeface="Arial" panose="020B0604020202020204" pitchFamily="34" charset="0"/>
              </a:rPr>
            </a:br>
            <a:r>
              <a:rPr lang="en-US" sz="1200" dirty="0">
                <a:solidFill>
                  <a:schemeClr val="tx1">
                    <a:lumMod val="85000"/>
                    <a:lumOff val="15000"/>
                  </a:schemeClr>
                </a:solidFill>
                <a:latin typeface="Arial" panose="020B0604020202020204" pitchFamily="34" charset="0"/>
                <a:cs typeface="Arial" panose="020B0604020202020204" pitchFamily="34" charset="0"/>
              </a:rPr>
              <a:t>to improve their socioeconomic </a:t>
            </a:r>
            <a:r>
              <a:rPr lang="en-US" sz="1200" dirty="0" smtClean="0">
                <a:solidFill>
                  <a:schemeClr val="tx1">
                    <a:lumMod val="85000"/>
                    <a:lumOff val="15000"/>
                  </a:schemeClr>
                </a:solidFill>
                <a:latin typeface="Arial" panose="020B0604020202020204" pitchFamily="34" charset="0"/>
                <a:cs typeface="Arial" panose="020B0604020202020204" pitchFamily="34" charset="0"/>
              </a:rPr>
              <a:t>conditions</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6" name="Text Placeholder 60"/>
          <p:cNvSpPr>
            <a:spLocks noGrp="1"/>
          </p:cNvSpPr>
          <p:nvPr>
            <p:ph type="body" sz="quarter" idx="20"/>
          </p:nvPr>
        </p:nvSpPr>
        <p:spPr>
          <a:xfrm>
            <a:off x="6419645" y="4777367"/>
            <a:ext cx="3791155" cy="2133600"/>
          </a:xfrm>
        </p:spPr>
        <p:txBody>
          <a:bodyPr/>
          <a:lstStyle/>
          <a:p>
            <a:pPr>
              <a:lnSpc>
                <a:spcPct val="100000"/>
              </a:lnSpc>
            </a:pPr>
            <a:r>
              <a:rPr lang="en-US" sz="2800" b="1" dirty="0" smtClean="0">
                <a:solidFill>
                  <a:schemeClr val="accent5"/>
                </a:solidFill>
                <a:latin typeface="Arial" panose="020B0604020202020204" pitchFamily="34" charset="0"/>
                <a:cs typeface="Arial" panose="020B0604020202020204" pitchFamily="34" charset="0"/>
              </a:rPr>
              <a:t>Holistic</a:t>
            </a:r>
            <a:endParaRPr lang="en-US" sz="2800" b="1" dirty="0">
              <a:solidFill>
                <a:schemeClr val="accent5"/>
              </a:solidFill>
              <a:latin typeface="Arial" panose="020B0604020202020204" pitchFamily="34" charset="0"/>
              <a:cs typeface="Arial" panose="020B0604020202020204" pitchFamily="34" charset="0"/>
            </a:endParaRPr>
          </a:p>
          <a:p>
            <a:r>
              <a:rPr lang="en-US" sz="1200" dirty="0">
                <a:solidFill>
                  <a:schemeClr val="tx1">
                    <a:lumMod val="85000"/>
                    <a:lumOff val="15000"/>
                  </a:schemeClr>
                </a:solidFill>
                <a:latin typeface="Arial" panose="020B0604020202020204" pitchFamily="34" charset="0"/>
                <a:cs typeface="Arial" panose="020B0604020202020204" pitchFamily="34" charset="0"/>
              </a:rPr>
              <a:t>Establish a system of community supervision and reentry with comprehensive, collaborative </a:t>
            </a:r>
            <a:r>
              <a:rPr lang="en-US" sz="1200" dirty="0" smtClean="0">
                <a:solidFill>
                  <a:schemeClr val="tx1">
                    <a:lumMod val="85000"/>
                    <a:lumOff val="15000"/>
                  </a:schemeClr>
                </a:solidFill>
                <a:latin typeface="Arial" panose="020B0604020202020204" pitchFamily="34" charset="0"/>
                <a:cs typeface="Arial" panose="020B0604020202020204" pitchFamily="34" charset="0"/>
              </a:rPr>
              <a:t>services</a:t>
            </a:r>
            <a:endParaRPr lang="en-US" sz="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 name="TextBox 1"/>
          <p:cNvSpPr txBox="1"/>
          <p:nvPr/>
        </p:nvSpPr>
        <p:spPr>
          <a:xfrm>
            <a:off x="275756" y="6604084"/>
            <a:ext cx="6284891" cy="253916"/>
          </a:xfrm>
          <a:prstGeom prst="rect">
            <a:avLst/>
          </a:prstGeom>
          <a:noFill/>
        </p:spPr>
        <p:txBody>
          <a:bodyPr wrap="square" rtlCol="0">
            <a:spAutoFit/>
          </a:bodyPr>
          <a:lstStyle/>
          <a:p>
            <a:pPr lvl="0"/>
            <a:r>
              <a:rPr lang="en-US" sz="1050" i="1" dirty="0">
                <a:solidFill>
                  <a:schemeClr val="tx1">
                    <a:lumMod val="50000"/>
                    <a:lumOff val="50000"/>
                  </a:schemeClr>
                </a:solidFill>
                <a:latin typeface="Aleo"/>
                <a:cs typeface="Aleo"/>
                <a:hlinkClick r:id="rId8"/>
              </a:rPr>
              <a:t>The Five CORE Practice Areas of Gender </a:t>
            </a:r>
            <a:r>
              <a:rPr lang="en-US" sz="1050" i="1" dirty="0" smtClean="0">
                <a:solidFill>
                  <a:schemeClr val="tx1">
                    <a:lumMod val="50000"/>
                    <a:lumOff val="50000"/>
                  </a:schemeClr>
                </a:solidFill>
                <a:latin typeface="Aleo"/>
                <a:cs typeface="Aleo"/>
                <a:hlinkClick r:id="rId8"/>
              </a:rPr>
              <a:t>Responsiveness,</a:t>
            </a:r>
            <a:r>
              <a:rPr lang="en-US" sz="1050" dirty="0" smtClean="0">
                <a:solidFill>
                  <a:schemeClr val="tx1">
                    <a:lumMod val="50000"/>
                    <a:lumOff val="50000"/>
                  </a:schemeClr>
                </a:solidFill>
                <a:latin typeface="Aleo"/>
                <a:cs typeface="Aleo"/>
              </a:rPr>
              <a:t> </a:t>
            </a:r>
            <a:r>
              <a:rPr lang="en-US" sz="1050" dirty="0">
                <a:solidFill>
                  <a:schemeClr val="tx1">
                    <a:lumMod val="50000"/>
                    <a:lumOff val="50000"/>
                  </a:schemeClr>
                </a:solidFill>
                <a:latin typeface="Aleo"/>
                <a:cs typeface="Aleo"/>
              </a:rPr>
              <a:t>CORE Associates</a:t>
            </a:r>
          </a:p>
        </p:txBody>
      </p:sp>
    </p:spTree>
    <p:extLst>
      <p:ext uri="{BB962C8B-B14F-4D97-AF65-F5344CB8AC3E}">
        <p14:creationId xmlns:p14="http://schemas.microsoft.com/office/powerpoint/2010/main" val="2529140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9" y="-131615"/>
            <a:ext cx="3739444" cy="6989615"/>
          </a:xfrm>
          <a:prstGeom prst="rect">
            <a:avLst/>
          </a:prstGeom>
        </p:spPr>
      </p:pic>
      <p:sp>
        <p:nvSpPr>
          <p:cNvPr id="12" name="Text Placeholder 6"/>
          <p:cNvSpPr>
            <a:spLocks noGrp="1"/>
          </p:cNvSpPr>
          <p:nvPr>
            <p:ph type="body" sz="quarter" idx="11"/>
          </p:nvPr>
        </p:nvSpPr>
        <p:spPr>
          <a:xfrm>
            <a:off x="4144670" y="361950"/>
            <a:ext cx="7083778" cy="413569"/>
          </a:xfrm>
        </p:spPr>
        <p:txBody>
          <a:bodyPr/>
          <a:lstStyle/>
          <a:p>
            <a:pPr algn="l"/>
            <a:r>
              <a:rPr lang="en-US" sz="3800" dirty="0" smtClean="0">
                <a:latin typeface="Arial" panose="020B0604020202020204" pitchFamily="34" charset="0"/>
                <a:cs typeface="Arial" panose="020B0604020202020204" pitchFamily="34" charset="0"/>
              </a:rPr>
              <a:t>Pregnant </a:t>
            </a:r>
            <a:r>
              <a:rPr lang="en-US" sz="3800" b="1" dirty="0" smtClean="0">
                <a:latin typeface="Arial" panose="020B0604020202020204" pitchFamily="34" charset="0"/>
                <a:cs typeface="Arial" panose="020B0604020202020204" pitchFamily="34" charset="0"/>
              </a:rPr>
              <a:t>Prisoners</a:t>
            </a:r>
            <a:endParaRPr lang="en-US" sz="3800" b="1" dirty="0">
              <a:latin typeface="Arial" panose="020B0604020202020204" pitchFamily="34" charset="0"/>
              <a:cs typeface="Arial" panose="020B0604020202020204" pitchFamily="34" charset="0"/>
            </a:endParaRPr>
          </a:p>
        </p:txBody>
      </p:sp>
      <p:sp>
        <p:nvSpPr>
          <p:cNvPr id="13" name="Text Placeholder 7"/>
          <p:cNvSpPr>
            <a:spLocks noGrp="1"/>
          </p:cNvSpPr>
          <p:nvPr>
            <p:ph type="body" sz="quarter" idx="13"/>
          </p:nvPr>
        </p:nvSpPr>
        <p:spPr>
          <a:xfrm>
            <a:off x="4144670" y="831849"/>
            <a:ext cx="7805592" cy="823384"/>
          </a:xfrm>
        </p:spPr>
        <p:txBody>
          <a:bodyPr/>
          <a:lstStyle/>
          <a:p>
            <a:pPr algn="l"/>
            <a:r>
              <a:rPr lang="en-US" sz="2400" dirty="0" smtClean="0">
                <a:latin typeface="Arial" panose="020B0604020202020204" pitchFamily="34" charset="0"/>
                <a:cs typeface="Arial" panose="020B0604020202020204" pitchFamily="34" charset="0"/>
              </a:rPr>
              <a:t>Consider the </a:t>
            </a:r>
            <a:r>
              <a:rPr lang="en-US" sz="2400" dirty="0">
                <a:latin typeface="Arial" panose="020B0604020202020204" pitchFamily="34" charset="0"/>
                <a:cs typeface="Arial" panose="020B0604020202020204" pitchFamily="34" charset="0"/>
              </a:rPr>
              <a:t>needs of pregnant women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 correctional facilities and provide special privileges</a:t>
            </a:r>
            <a:endParaRPr lang="en-US" sz="2400" dirty="0">
              <a:latin typeface="Arial" panose="020B0604020202020204" pitchFamily="34" charset="0"/>
              <a:cs typeface="Arial" panose="020B0604020202020204" pitchFamily="34" charset="0"/>
            </a:endParaRPr>
          </a:p>
        </p:txBody>
      </p:sp>
      <p:sp>
        <p:nvSpPr>
          <p:cNvPr id="16" name="Text Placeholder 10"/>
          <p:cNvSpPr>
            <a:spLocks noGrp="1"/>
          </p:cNvSpPr>
          <p:nvPr>
            <p:ph type="body" sz="quarter" idx="47"/>
          </p:nvPr>
        </p:nvSpPr>
        <p:spPr>
          <a:xfrm>
            <a:off x="5503368" y="2014543"/>
            <a:ext cx="5856111" cy="4244009"/>
          </a:xfrm>
        </p:spPr>
        <p:txBody>
          <a:bodyPr/>
          <a:lstStyle/>
          <a:p>
            <a:pPr algn="l"/>
            <a:r>
              <a:rPr lang="en-US" sz="1800" dirty="0">
                <a:latin typeface="Arial" panose="020B0604020202020204" pitchFamily="34" charset="0"/>
                <a:cs typeface="Arial" panose="020B0604020202020204" pitchFamily="34" charset="0"/>
              </a:rPr>
              <a:t>Limited or non-use of restraints</a:t>
            </a: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Bottom bunk assignments and light work duty</a:t>
            </a: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Additional snacks/milk to meet their nutritional needs</a:t>
            </a:r>
            <a:br>
              <a:rPr lang="en-US" sz="1800" dirty="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pPr algn="l"/>
            <a:r>
              <a:rPr lang="en-US" sz="1800" dirty="0" smtClean="0">
                <a:latin typeface="Arial" panose="020B0604020202020204" pitchFamily="34" charset="0"/>
                <a:cs typeface="Arial" panose="020B0604020202020204" pitchFamily="34" charset="0"/>
              </a:rPr>
              <a:t>Ongoing obstetric appointments, prenatal vitamins, social support and counseling, birth education, and transportation to and from the hospital</a:t>
            </a:r>
          </a:p>
          <a:p>
            <a:endParaRPr lang="en-US" sz="1800" dirty="0">
              <a:latin typeface="Arial" panose="020B0604020202020204" pitchFamily="34" charset="0"/>
              <a:cs typeface="Arial" panose="020B0604020202020204" pitchFamily="34" charset="0"/>
            </a:endParaRPr>
          </a:p>
        </p:txBody>
      </p:sp>
      <p:grpSp>
        <p:nvGrpSpPr>
          <p:cNvPr id="9" name="Group 8"/>
          <p:cNvGrpSpPr>
            <a:grpSpLocks noChangeAspect="1"/>
          </p:cNvGrpSpPr>
          <p:nvPr/>
        </p:nvGrpSpPr>
        <p:grpSpPr>
          <a:xfrm>
            <a:off x="4313768" y="5239977"/>
            <a:ext cx="914400" cy="914400"/>
            <a:chOff x="630234" y="5256281"/>
            <a:chExt cx="1056286" cy="1056286"/>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933" y="5457001"/>
              <a:ext cx="574889" cy="654846"/>
            </a:xfrm>
            <a:prstGeom prst="rect">
              <a:avLst/>
            </a:prstGeom>
          </p:spPr>
        </p:pic>
        <p:sp>
          <p:nvSpPr>
            <p:cNvPr id="11" name="Oval 10"/>
            <p:cNvSpPr/>
            <p:nvPr/>
          </p:nvSpPr>
          <p:spPr>
            <a:xfrm>
              <a:off x="630234" y="5256281"/>
              <a:ext cx="1056286" cy="1056286"/>
            </a:xfrm>
            <a:prstGeom prst="ellipse">
              <a:avLst/>
            </a:prstGeom>
            <a:noFill/>
            <a:ln w="762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a:grpSpLocks noChangeAspect="1"/>
          </p:cNvGrpSpPr>
          <p:nvPr/>
        </p:nvGrpSpPr>
        <p:grpSpPr>
          <a:xfrm>
            <a:off x="4313768" y="4054737"/>
            <a:ext cx="914400" cy="914400"/>
            <a:chOff x="630234" y="3810000"/>
            <a:chExt cx="1056286" cy="105628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136" y="3875956"/>
              <a:ext cx="420482" cy="990330"/>
            </a:xfrm>
            <a:prstGeom prst="rect">
              <a:avLst/>
            </a:prstGeom>
          </p:spPr>
        </p:pic>
        <p:sp>
          <p:nvSpPr>
            <p:cNvPr id="19" name="Oval 18"/>
            <p:cNvSpPr/>
            <p:nvPr/>
          </p:nvSpPr>
          <p:spPr>
            <a:xfrm>
              <a:off x="630234" y="3810000"/>
              <a:ext cx="1056286" cy="1056286"/>
            </a:xfrm>
            <a:prstGeom prst="ellipse">
              <a:avLst/>
            </a:prstGeom>
            <a:noFill/>
            <a:ln w="762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a:grpSpLocks noChangeAspect="1"/>
          </p:cNvGrpSpPr>
          <p:nvPr/>
        </p:nvGrpSpPr>
        <p:grpSpPr>
          <a:xfrm>
            <a:off x="4313768" y="2927385"/>
            <a:ext cx="914400" cy="914400"/>
            <a:chOff x="630234" y="2667000"/>
            <a:chExt cx="1056286" cy="1056286"/>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214" y="2899579"/>
              <a:ext cx="740327" cy="641428"/>
            </a:xfrm>
            <a:prstGeom prst="rect">
              <a:avLst/>
            </a:prstGeom>
          </p:spPr>
        </p:pic>
        <p:sp>
          <p:nvSpPr>
            <p:cNvPr id="22" name="Oval 21"/>
            <p:cNvSpPr/>
            <p:nvPr/>
          </p:nvSpPr>
          <p:spPr>
            <a:xfrm>
              <a:off x="630234" y="2667000"/>
              <a:ext cx="1056286" cy="1056286"/>
            </a:xfrm>
            <a:prstGeom prst="ellipse">
              <a:avLst/>
            </a:prstGeom>
            <a:noFill/>
            <a:ln w="76200" cmpd="sng">
              <a:solidFill>
                <a:srgbClr val="9AC6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a:grpSpLocks noChangeAspect="1"/>
          </p:cNvGrpSpPr>
          <p:nvPr/>
        </p:nvGrpSpPr>
        <p:grpSpPr>
          <a:xfrm>
            <a:off x="4313768" y="1807640"/>
            <a:ext cx="914400" cy="914400"/>
            <a:chOff x="630234" y="1828800"/>
            <a:chExt cx="1056286" cy="1056286"/>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00" y="2047328"/>
              <a:ext cx="824154" cy="655203"/>
            </a:xfrm>
            <a:prstGeom prst="rect">
              <a:avLst/>
            </a:prstGeom>
          </p:spPr>
        </p:pic>
        <p:sp>
          <p:nvSpPr>
            <p:cNvPr id="25" name="Oval 24"/>
            <p:cNvSpPr/>
            <p:nvPr/>
          </p:nvSpPr>
          <p:spPr>
            <a:xfrm>
              <a:off x="630234" y="1828800"/>
              <a:ext cx="1056286" cy="1056286"/>
            </a:xfrm>
            <a:prstGeom prst="ellipse">
              <a:avLst/>
            </a:prstGeom>
            <a:noFill/>
            <a:ln w="76200" cmpd="sng">
              <a:solidFill>
                <a:srgbClr val="604C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p:cNvSpPr/>
          <p:nvPr/>
        </p:nvSpPr>
        <p:spPr>
          <a:xfrm rot="16200000">
            <a:off x="170080" y="3401793"/>
            <a:ext cx="6858000" cy="54411"/>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TextBox 2"/>
          <p:cNvSpPr txBox="1"/>
          <p:nvPr/>
        </p:nvSpPr>
        <p:spPr>
          <a:xfrm>
            <a:off x="3632199" y="6192802"/>
            <a:ext cx="8350211" cy="900246"/>
          </a:xfrm>
          <a:prstGeom prst="rect">
            <a:avLst/>
          </a:prstGeom>
          <a:noFill/>
        </p:spPr>
        <p:txBody>
          <a:bodyPr wrap="square" rtlCol="0">
            <a:spAutoFit/>
          </a:bodyPr>
          <a:lstStyle/>
          <a:p>
            <a:pPr lvl="0" algn="r"/>
            <a:r>
              <a:rPr lang="en-US" sz="1050" i="1" u="sng" dirty="0">
                <a:latin typeface="Aleo"/>
                <a:cs typeface="Aleo"/>
                <a:hlinkClick r:id="rId8"/>
              </a:rPr>
              <a:t>Improving Health Care for Incarcerated </a:t>
            </a:r>
            <a:r>
              <a:rPr lang="en-US" sz="1050" i="1" u="sng" dirty="0" smtClean="0">
                <a:latin typeface="Aleo"/>
                <a:cs typeface="Aleo"/>
                <a:hlinkClick r:id="rId8"/>
              </a:rPr>
              <a:t>Women</a:t>
            </a:r>
            <a:r>
              <a:rPr lang="en-US" sz="1050" u="sng" dirty="0" smtClean="0">
                <a:latin typeface="Aleo"/>
                <a:cs typeface="Aleo"/>
                <a:hlinkClick r:id="rId8"/>
              </a:rPr>
              <a:t>,</a:t>
            </a:r>
            <a:r>
              <a:rPr lang="en-US" sz="1050" dirty="0" smtClean="0">
                <a:solidFill>
                  <a:srgbClr val="595959"/>
                </a:solidFill>
                <a:latin typeface="Aleo"/>
                <a:cs typeface="Aleo"/>
              </a:rPr>
              <a:t> </a:t>
            </a:r>
            <a:r>
              <a:rPr lang="en-US" sz="1050" dirty="0">
                <a:solidFill>
                  <a:srgbClr val="595959"/>
                </a:solidFill>
                <a:latin typeface="Aleo"/>
                <a:cs typeface="Aleo"/>
              </a:rPr>
              <a:t>National Resource Center on Justice Involved Women, 2015 </a:t>
            </a:r>
            <a:r>
              <a:rPr lang="en-US" sz="1050" dirty="0" smtClean="0">
                <a:latin typeface="Aleo"/>
                <a:cs typeface="Aleo"/>
              </a:rPr>
              <a:t/>
            </a:r>
            <a:br>
              <a:rPr lang="en-US" sz="1050" dirty="0" smtClean="0">
                <a:latin typeface="Aleo"/>
                <a:cs typeface="Aleo"/>
              </a:rPr>
            </a:br>
            <a:r>
              <a:rPr lang="en-US" sz="1050" i="1" u="sng" dirty="0" smtClean="0">
                <a:latin typeface="Aleo"/>
                <a:cs typeface="Aleo"/>
                <a:hlinkClick r:id="rId9"/>
              </a:rPr>
              <a:t>National </a:t>
            </a:r>
            <a:r>
              <a:rPr lang="en-US" sz="1050" i="1" u="sng" dirty="0">
                <a:latin typeface="Aleo"/>
                <a:cs typeface="Aleo"/>
                <a:hlinkClick r:id="rId9"/>
              </a:rPr>
              <a:t>Task Force on the Use of Restraints with Pregnant Women under Correctional Custody,</a:t>
            </a:r>
            <a:r>
              <a:rPr lang="en-US" sz="1050" i="1" dirty="0">
                <a:latin typeface="Aleo"/>
                <a:cs typeface="Aleo"/>
              </a:rPr>
              <a:t> </a:t>
            </a:r>
            <a:r>
              <a:rPr lang="en-US" sz="1050" dirty="0">
                <a:solidFill>
                  <a:srgbClr val="595959"/>
                </a:solidFill>
                <a:latin typeface="Aleo"/>
                <a:cs typeface="Aleo"/>
              </a:rPr>
              <a:t>U.S. Department of Health and Human Services, 2012</a:t>
            </a:r>
          </a:p>
          <a:p>
            <a:endParaRPr lang="id-ID" sz="1050" dirty="0">
              <a:latin typeface="Aleo"/>
              <a:cs typeface="Aleo"/>
            </a:endParaRPr>
          </a:p>
          <a:p>
            <a:endParaRPr lang="en-US" sz="1050" dirty="0">
              <a:latin typeface="Aleo"/>
              <a:cs typeface="Aleo"/>
            </a:endParaRPr>
          </a:p>
        </p:txBody>
      </p:sp>
    </p:spTree>
    <p:extLst>
      <p:ext uri="{BB962C8B-B14F-4D97-AF65-F5344CB8AC3E}">
        <p14:creationId xmlns:p14="http://schemas.microsoft.com/office/powerpoint/2010/main" val="2626638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1"/>
          </p:nvPr>
        </p:nvSpPr>
        <p:spPr>
          <a:effectLst>
            <a:outerShdw blurRad="50800" dist="38100" dir="5400000" algn="t" rotWithShape="0">
              <a:prstClr val="black">
                <a:alpha val="40000"/>
              </a:prstClr>
            </a:outerShdw>
          </a:effectLst>
        </p:spPr>
        <p:txBody>
          <a:bodyPr/>
          <a:lstStyle/>
          <a:p>
            <a:endParaRPr lang="en-US" dirty="0">
              <a:latin typeface="Arial" panose="020B0604020202020204" pitchFamily="34" charset="0"/>
              <a:cs typeface="Arial" panose="020B0604020202020204" pitchFamily="34" charset="0"/>
            </a:endParaRPr>
          </a:p>
        </p:txBody>
      </p:sp>
      <p:sp>
        <p:nvSpPr>
          <p:cNvPr id="30" name="TextBox 29"/>
          <p:cNvSpPr txBox="1">
            <a:spLocks/>
          </p:cNvSpPr>
          <p:nvPr/>
        </p:nvSpPr>
        <p:spPr>
          <a:xfrm>
            <a:off x="2064701" y="1162944"/>
            <a:ext cx="8047396" cy="1107996"/>
          </a:xfrm>
          <a:prstGeom prst="rect">
            <a:avLst/>
          </a:prstGeom>
          <a:noFill/>
        </p:spPr>
        <p:txBody>
          <a:bodyPr wrap="none" rtlCol="0" anchor="ctr">
            <a:spAutoFit/>
          </a:bodyPr>
          <a:lstStyle/>
          <a:p>
            <a:pPr algn="ctr"/>
            <a:r>
              <a:rPr lang="en-US" sz="6600" b="1" dirty="0" smtClean="0">
                <a:solidFill>
                  <a:schemeClr val="bg1">
                    <a:lumMod val="95000"/>
                  </a:schemeClr>
                </a:solidFill>
                <a:latin typeface="Arial" panose="020B0604020202020204" pitchFamily="34" charset="0"/>
                <a:cs typeface="Arial" panose="020B0604020202020204" pitchFamily="34" charset="0"/>
              </a:rPr>
              <a:t>Hurdles </a:t>
            </a:r>
            <a:r>
              <a:rPr lang="en-US" sz="6600" b="1" dirty="0">
                <a:solidFill>
                  <a:schemeClr val="bg1">
                    <a:lumMod val="95000"/>
                  </a:schemeClr>
                </a:solidFill>
                <a:latin typeface="Arial" panose="020B0604020202020204" pitchFamily="34" charset="0"/>
                <a:cs typeface="Arial" panose="020B0604020202020204" pitchFamily="34" charset="0"/>
              </a:rPr>
              <a:t>to Success</a:t>
            </a:r>
          </a:p>
        </p:txBody>
      </p:sp>
      <p:sp>
        <p:nvSpPr>
          <p:cNvPr id="32" name="Rectangle 31"/>
          <p:cNvSpPr/>
          <p:nvPr/>
        </p:nvSpPr>
        <p:spPr>
          <a:xfrm>
            <a:off x="729206" y="2101534"/>
            <a:ext cx="10733588" cy="1292662"/>
          </a:xfrm>
          <a:prstGeom prst="rect">
            <a:avLst/>
          </a:prstGeom>
        </p:spPr>
        <p:txBody>
          <a:bodyPr wrap="square">
            <a:spAutoFit/>
          </a:bodyPr>
          <a:lstStyle/>
          <a:p>
            <a:pPr algn="ctr"/>
            <a:r>
              <a:rPr lang="en-US" sz="2600" dirty="0" smtClean="0">
                <a:latin typeface="Arial" panose="020B0604020202020204" pitchFamily="34" charset="0"/>
                <a:cs typeface="Arial" panose="020B0604020202020204" pitchFamily="34" charset="0"/>
              </a:rPr>
              <a:t>Whether during pretrial, incarceration or parole, criminal justice practitioners and their </a:t>
            </a:r>
            <a:r>
              <a:rPr lang="en-US" sz="2600" dirty="0">
                <a:latin typeface="Arial" panose="020B0604020202020204" pitchFamily="34" charset="0"/>
                <a:cs typeface="Arial" panose="020B0604020202020204" pitchFamily="34" charset="0"/>
              </a:rPr>
              <a:t>partners can help </a:t>
            </a:r>
            <a:r>
              <a:rPr lang="en-US" sz="2600" dirty="0" smtClean="0">
                <a:latin typeface="Arial" panose="020B0604020202020204" pitchFamily="34" charset="0"/>
                <a:cs typeface="Arial" panose="020B0604020202020204" pitchFamily="34" charset="0"/>
              </a:rPr>
              <a:t>justice involved women overcome hurdles and navigate their way to success.</a:t>
            </a:r>
            <a:endParaRPr lang="en-US" sz="2600" dirty="0">
              <a:latin typeface="Arial" panose="020B0604020202020204" pitchFamily="34" charset="0"/>
              <a:cs typeface="Arial" panose="020B0604020202020204" pitchFamily="34" charset="0"/>
            </a:endParaRPr>
          </a:p>
        </p:txBody>
      </p:sp>
      <p:sp>
        <p:nvSpPr>
          <p:cNvPr id="40" name="Text Placeholder 14"/>
          <p:cNvSpPr txBox="1">
            <a:spLocks/>
          </p:cNvSpPr>
          <p:nvPr/>
        </p:nvSpPr>
        <p:spPr>
          <a:xfrm>
            <a:off x="1174751" y="5535051"/>
            <a:ext cx="2133600" cy="720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Arial" panose="020B0604020202020204" pitchFamily="34" charset="0"/>
                <a:cs typeface="Arial" panose="020B0604020202020204" pitchFamily="34" charset="0"/>
              </a:rPr>
              <a:t>Housing</a:t>
            </a:r>
          </a:p>
        </p:txBody>
      </p:sp>
      <p:sp>
        <p:nvSpPr>
          <p:cNvPr id="41" name="Text Placeholder 14"/>
          <p:cNvSpPr txBox="1">
            <a:spLocks/>
          </p:cNvSpPr>
          <p:nvPr/>
        </p:nvSpPr>
        <p:spPr>
          <a:xfrm>
            <a:off x="8882063" y="5535051"/>
            <a:ext cx="2133600" cy="720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Arial" panose="020B0604020202020204" pitchFamily="34" charset="0"/>
                <a:cs typeface="Arial" panose="020B0604020202020204" pitchFamily="34" charset="0"/>
              </a:rPr>
              <a:t>Education &amp; Training</a:t>
            </a:r>
          </a:p>
        </p:txBody>
      </p:sp>
      <p:sp>
        <p:nvSpPr>
          <p:cNvPr id="42" name="Text Placeholder 14"/>
          <p:cNvSpPr txBox="1">
            <a:spLocks/>
          </p:cNvSpPr>
          <p:nvPr/>
        </p:nvSpPr>
        <p:spPr>
          <a:xfrm>
            <a:off x="6312959" y="5535051"/>
            <a:ext cx="2133600" cy="720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Arial" panose="020B0604020202020204" pitchFamily="34" charset="0"/>
                <a:cs typeface="Arial" panose="020B0604020202020204" pitchFamily="34" charset="0"/>
              </a:rPr>
              <a:t>Medical</a:t>
            </a:r>
          </a:p>
        </p:txBody>
      </p:sp>
      <p:sp>
        <p:nvSpPr>
          <p:cNvPr id="43" name="Text Placeholder 14"/>
          <p:cNvSpPr txBox="1">
            <a:spLocks/>
          </p:cNvSpPr>
          <p:nvPr/>
        </p:nvSpPr>
        <p:spPr>
          <a:xfrm>
            <a:off x="3743855" y="5535051"/>
            <a:ext cx="2133600" cy="720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Arial" panose="020B0604020202020204" pitchFamily="34" charset="0"/>
                <a:cs typeface="Arial" panose="020B0604020202020204" pitchFamily="34" charset="0"/>
              </a:rPr>
              <a:t>Financial</a:t>
            </a:r>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1372834" y="4017963"/>
            <a:ext cx="1737432" cy="1462087"/>
          </a:xfrm>
          <a:solidFill>
            <a:schemeClr val="accent3"/>
          </a:solidFill>
        </p:spPr>
      </p:pic>
      <p:pic>
        <p:nvPicPr>
          <p:cNvPr id="9" name="Picture Placeholder 8"/>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3943297" y="4017963"/>
            <a:ext cx="1733656" cy="1462087"/>
          </a:xfrm>
          <a:solidFill>
            <a:schemeClr val="accent3"/>
          </a:solidFill>
        </p:spPr>
      </p:pic>
      <p:pic>
        <p:nvPicPr>
          <p:cNvPr id="10" name="Picture Placeholder 9"/>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tretch>
            <a:fillRect/>
          </a:stretch>
        </p:blipFill>
        <p:spPr>
          <a:xfrm>
            <a:off x="6511830" y="4017963"/>
            <a:ext cx="1736915" cy="1462087"/>
          </a:xfrm>
          <a:solidFill>
            <a:schemeClr val="accent3"/>
          </a:solidFill>
        </p:spPr>
      </p:pic>
      <p:pic>
        <p:nvPicPr>
          <p:cNvPr id="11" name="Picture Placeholder 10"/>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tretch>
            <a:fillRect/>
          </a:stretch>
        </p:blipFill>
        <p:spPr>
          <a:xfrm>
            <a:off x="9079866" y="4017963"/>
            <a:ext cx="1737993" cy="1462087"/>
          </a:xfrm>
          <a:solidFill>
            <a:schemeClr val="accent3"/>
          </a:solidFill>
        </p:spPr>
      </p:pic>
      <p:sp>
        <p:nvSpPr>
          <p:cNvPr id="2" name="TextBox 1"/>
          <p:cNvSpPr txBox="1"/>
          <p:nvPr/>
        </p:nvSpPr>
        <p:spPr>
          <a:xfrm>
            <a:off x="1345209" y="6513522"/>
            <a:ext cx="9678391" cy="253916"/>
          </a:xfrm>
          <a:prstGeom prst="rect">
            <a:avLst/>
          </a:prstGeom>
          <a:noFill/>
        </p:spPr>
        <p:txBody>
          <a:bodyPr wrap="square" rtlCol="0">
            <a:spAutoFit/>
          </a:bodyPr>
          <a:lstStyle/>
          <a:p>
            <a:pPr algn="ctr">
              <a:spcBef>
                <a:spcPts val="0"/>
              </a:spcBef>
            </a:pPr>
            <a:r>
              <a:rPr lang="en-US" sz="1050" i="1" u="sng" dirty="0">
                <a:solidFill>
                  <a:schemeClr val="tx1">
                    <a:lumMod val="50000"/>
                    <a:lumOff val="50000"/>
                  </a:schemeClr>
                </a:solidFill>
                <a:latin typeface="Aleo"/>
                <a:cs typeface="Aleo"/>
                <a:hlinkClick r:id="rId7"/>
              </a:rPr>
              <a:t>Women on Probation and Parole: Access to Crime Reducing Benefits and Programs</a:t>
            </a:r>
            <a:r>
              <a:rPr lang="en-US" sz="1050" i="1" dirty="0">
                <a:solidFill>
                  <a:schemeClr val="tx1">
                    <a:lumMod val="50000"/>
                    <a:lumOff val="50000"/>
                  </a:schemeClr>
                </a:solidFill>
                <a:latin typeface="Aleo"/>
                <a:cs typeface="Aleo"/>
              </a:rPr>
              <a:t>, </a:t>
            </a:r>
            <a:r>
              <a:rPr lang="en-US" sz="1050" dirty="0" err="1">
                <a:solidFill>
                  <a:schemeClr val="tx1">
                    <a:lumMod val="50000"/>
                    <a:lumOff val="50000"/>
                  </a:schemeClr>
                </a:solidFill>
                <a:latin typeface="Aleo"/>
                <a:cs typeface="Aleo"/>
              </a:rPr>
              <a:t>Cobbina</a:t>
            </a:r>
            <a:r>
              <a:rPr lang="en-US" sz="1050" dirty="0">
                <a:solidFill>
                  <a:schemeClr val="tx1">
                    <a:lumMod val="50000"/>
                    <a:lumOff val="50000"/>
                  </a:schemeClr>
                </a:solidFill>
                <a:latin typeface="Aleo"/>
                <a:cs typeface="Aleo"/>
              </a:rPr>
              <a:t>, Jennifer E, Deborah A. </a:t>
            </a:r>
            <a:r>
              <a:rPr lang="en-US" sz="1050" dirty="0" err="1">
                <a:solidFill>
                  <a:schemeClr val="tx1">
                    <a:lumMod val="50000"/>
                    <a:lumOff val="50000"/>
                  </a:schemeClr>
                </a:solidFill>
                <a:latin typeface="Aleo"/>
                <a:cs typeface="Aleo"/>
              </a:rPr>
              <a:t>Kashy</a:t>
            </a:r>
            <a:r>
              <a:rPr lang="en-US" sz="1050" dirty="0">
                <a:solidFill>
                  <a:schemeClr val="tx1">
                    <a:lumMod val="50000"/>
                    <a:lumOff val="50000"/>
                  </a:schemeClr>
                </a:solidFill>
                <a:latin typeface="Aleo"/>
                <a:cs typeface="Aleo"/>
              </a:rPr>
              <a:t>, Merry </a:t>
            </a:r>
            <a:r>
              <a:rPr lang="en-US" sz="1050" dirty="0" err="1">
                <a:solidFill>
                  <a:schemeClr val="tx1">
                    <a:lumMod val="50000"/>
                    <a:lumOff val="50000"/>
                  </a:schemeClr>
                </a:solidFill>
                <a:latin typeface="Aleo"/>
                <a:cs typeface="Aleo"/>
              </a:rPr>
              <a:t>Morash</a:t>
            </a:r>
            <a:r>
              <a:rPr lang="en-US" sz="1050" dirty="0">
                <a:solidFill>
                  <a:schemeClr val="tx1">
                    <a:lumMod val="50000"/>
                    <a:lumOff val="50000"/>
                  </a:schemeClr>
                </a:solidFill>
                <a:latin typeface="Aleo"/>
                <a:cs typeface="Aleo"/>
              </a:rPr>
              <a:t>, Sandi W. Smith  </a:t>
            </a:r>
          </a:p>
        </p:txBody>
      </p:sp>
    </p:spTree>
    <p:extLst>
      <p:ext uri="{BB962C8B-B14F-4D97-AF65-F5344CB8AC3E}">
        <p14:creationId xmlns:p14="http://schemas.microsoft.com/office/powerpoint/2010/main" val="1740717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8000">
              <a:schemeClr val="bg2"/>
            </a:gs>
            <a:gs pos="100000">
              <a:schemeClr val="tx2">
                <a:lumMod val="20000"/>
                <a:lumOff val="80000"/>
              </a:schemeClr>
            </a:gs>
            <a:gs pos="0">
              <a:schemeClr val="tx2">
                <a:lumMod val="20000"/>
                <a:lumOff val="80000"/>
              </a:schemeClr>
            </a:gs>
          </a:gsLst>
          <a:lin ang="3000000" scaled="0"/>
        </a:gradFill>
        <a:effectLst/>
      </p:bgPr>
    </p:bg>
    <p:spTree>
      <p:nvGrpSpPr>
        <p:cNvPr id="1" name=""/>
        <p:cNvGrpSpPr/>
        <p:nvPr/>
      </p:nvGrpSpPr>
      <p:grpSpPr>
        <a:xfrm>
          <a:off x="0" y="0"/>
          <a:ext cx="0" cy="0"/>
          <a:chOff x="0" y="0"/>
          <a:chExt cx="0" cy="0"/>
        </a:xfrm>
      </p:grpSpPr>
      <p:sp>
        <p:nvSpPr>
          <p:cNvPr id="5" name="TextBox 4"/>
          <p:cNvSpPr txBox="1"/>
          <p:nvPr/>
        </p:nvSpPr>
        <p:spPr>
          <a:xfrm>
            <a:off x="736916" y="2551659"/>
            <a:ext cx="9187465" cy="1569660"/>
          </a:xfrm>
          <a:prstGeom prst="rect">
            <a:avLst/>
          </a:prstGeom>
          <a:noFill/>
        </p:spPr>
        <p:txBody>
          <a:bodyPr wrap="square" rtlCol="0">
            <a:spAutoFit/>
          </a:bodyPr>
          <a:lstStyle/>
          <a:p>
            <a:r>
              <a:rPr lang="en-US" sz="4800" b="1" dirty="0" smtClean="0">
                <a:solidFill>
                  <a:schemeClr val="tx1">
                    <a:lumMod val="85000"/>
                    <a:lumOff val="15000"/>
                  </a:schemeClr>
                </a:solidFill>
                <a:latin typeface="Arial" panose="020B0604020202020204" pitchFamily="34" charset="0"/>
                <a:cs typeface="Arial" panose="020B0604020202020204" pitchFamily="34" charset="0"/>
              </a:rPr>
              <a:t>Gender-specific Responses for </a:t>
            </a:r>
            <a:r>
              <a:rPr lang="en-US" sz="4800" b="1" dirty="0" smtClean="0">
                <a:solidFill>
                  <a:schemeClr val="accent4">
                    <a:lumMod val="50000"/>
                  </a:schemeClr>
                </a:solidFill>
                <a:latin typeface="Arial" panose="020B0604020202020204" pitchFamily="34" charset="0"/>
                <a:cs typeface="Arial" panose="020B0604020202020204" pitchFamily="34" charset="0"/>
              </a:rPr>
              <a:t>COURTS</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0" y="4274235"/>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2521916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945640" y="444187"/>
            <a:ext cx="8229600" cy="413569"/>
          </a:xfrm>
        </p:spPr>
        <p:txBody>
          <a:bodyPr/>
          <a:lstStyle/>
          <a:p>
            <a:r>
              <a:rPr lang="en-US" dirty="0" smtClean="0">
                <a:latin typeface="Arial" panose="020B0604020202020204" pitchFamily="34" charset="0"/>
                <a:cs typeface="Arial" panose="020B0604020202020204" pitchFamily="34" charset="0"/>
              </a:rPr>
              <a:t>Determine </a:t>
            </a:r>
            <a:r>
              <a:rPr lang="en-US" dirty="0">
                <a:latin typeface="Arial" panose="020B0604020202020204" pitchFamily="34" charset="0"/>
                <a:cs typeface="Arial" panose="020B0604020202020204" pitchFamily="34" charset="0"/>
              </a:rPr>
              <a:t>Unique Needs and Risks during </a:t>
            </a:r>
            <a:r>
              <a:rPr lang="en-US" dirty="0" smtClean="0">
                <a:latin typeface="Arial" panose="020B0604020202020204" pitchFamily="34" charset="0"/>
                <a:cs typeface="Arial" panose="020B0604020202020204" pitchFamily="34" charset="0"/>
              </a:rPr>
              <a:t>Pretrial and Sentencing </a:t>
            </a:r>
            <a:endParaRPr lang="en-US" dirty="0">
              <a:latin typeface="Arial" panose="020B0604020202020204" pitchFamily="34" charset="0"/>
              <a:cs typeface="Arial" panose="020B0604020202020204" pitchFamily="34" charset="0"/>
            </a:endParaRPr>
          </a:p>
        </p:txBody>
      </p:sp>
      <p:grpSp>
        <p:nvGrpSpPr>
          <p:cNvPr id="44" name="Group 43"/>
          <p:cNvGrpSpPr/>
          <p:nvPr/>
        </p:nvGrpSpPr>
        <p:grpSpPr>
          <a:xfrm>
            <a:off x="2395771" y="1493520"/>
            <a:ext cx="7888114" cy="4829335"/>
            <a:chOff x="2253872" y="1684340"/>
            <a:chExt cx="7991686" cy="4892742"/>
          </a:xfrm>
        </p:grpSpPr>
        <p:grpSp>
          <p:nvGrpSpPr>
            <p:cNvPr id="41" name="Group 40"/>
            <p:cNvGrpSpPr/>
            <p:nvPr/>
          </p:nvGrpSpPr>
          <p:grpSpPr>
            <a:xfrm>
              <a:off x="3691369" y="6400870"/>
              <a:ext cx="2473474" cy="176212"/>
              <a:chOff x="-942799" y="2082408"/>
              <a:chExt cx="4989476" cy="399570"/>
            </a:xfrm>
          </p:grpSpPr>
          <p:cxnSp>
            <p:nvCxnSpPr>
              <p:cNvPr id="42" name="Straight Connector 41"/>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42799" y="2481978"/>
                <a:ext cx="4699904"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253872" y="5830896"/>
              <a:ext cx="2525215" cy="176212"/>
              <a:chOff x="-1047177" y="2082408"/>
              <a:chExt cx="5093854" cy="399570"/>
            </a:xfrm>
          </p:grpSpPr>
          <p:cxnSp>
            <p:nvCxnSpPr>
              <p:cNvPr id="39" name="Straight Connector 38"/>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047177" y="2481978"/>
                <a:ext cx="479991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flipH="1">
              <a:off x="7491325" y="5821184"/>
              <a:ext cx="2525901" cy="176212"/>
              <a:chOff x="-1048550" y="2082408"/>
              <a:chExt cx="5095227" cy="399570"/>
            </a:xfrm>
          </p:grpSpPr>
          <p:cxnSp>
            <p:nvCxnSpPr>
              <p:cNvPr id="33" name="Straight Connector 32"/>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048550" y="2481978"/>
                <a:ext cx="479575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flipH="1" flipV="1">
              <a:off x="7561746" y="2234619"/>
              <a:ext cx="2160141" cy="176212"/>
              <a:chOff x="-310742" y="2082408"/>
              <a:chExt cx="4357419" cy="399570"/>
            </a:xfrm>
          </p:grpSpPr>
          <p:cxnSp>
            <p:nvCxnSpPr>
              <p:cNvPr id="26" name="Straight Connector 25"/>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10742" y="2481978"/>
                <a:ext cx="405794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flipV="1">
              <a:off x="4049099" y="1684340"/>
              <a:ext cx="2153849" cy="176212"/>
              <a:chOff x="-298048" y="2082408"/>
              <a:chExt cx="4344725" cy="399570"/>
            </a:xfrm>
          </p:grpSpPr>
          <p:cxnSp>
            <p:nvCxnSpPr>
              <p:cNvPr id="23" name="Straight Connector 22"/>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8048" y="2481978"/>
                <a:ext cx="405794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flipV="1">
              <a:off x="2605079" y="2274094"/>
              <a:ext cx="2157015" cy="176212"/>
              <a:chOff x="-304436" y="2082408"/>
              <a:chExt cx="4351113" cy="399570"/>
            </a:xfrm>
          </p:grpSpPr>
          <p:cxnSp>
            <p:nvCxnSpPr>
              <p:cNvPr id="19" name="Straight Connector 18"/>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4436" y="2481978"/>
                <a:ext cx="405794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237112" y="2179711"/>
              <a:ext cx="3849614" cy="3849614"/>
              <a:chOff x="4237112" y="2179711"/>
              <a:chExt cx="3849614" cy="3849614"/>
            </a:xfrm>
          </p:grpSpPr>
          <p:sp>
            <p:nvSpPr>
              <p:cNvPr id="5" name="Pie 4"/>
              <p:cNvSpPr/>
              <p:nvPr/>
            </p:nvSpPr>
            <p:spPr>
              <a:xfrm>
                <a:off x="4237112" y="2179711"/>
                <a:ext cx="3849614" cy="3849614"/>
              </a:xfrm>
              <a:prstGeom prst="pie">
                <a:avLst>
                  <a:gd name="adj1" fmla="val 13573739"/>
                  <a:gd name="adj2" fmla="val 8059559"/>
                </a:avLst>
              </a:prstGeom>
              <a:noFill/>
              <a:ln w="254000">
                <a:gradFill>
                  <a:gsLst>
                    <a:gs pos="0">
                      <a:schemeClr val="accent1"/>
                    </a:gs>
                    <a:gs pos="38000">
                      <a:schemeClr val="accent3"/>
                    </a:gs>
                    <a:gs pos="62000">
                      <a:schemeClr val="accent4"/>
                    </a:gs>
                    <a:gs pos="100000">
                      <a:schemeClr val="accent6"/>
                    </a:gs>
                    <a:gs pos="82000">
                      <a:schemeClr val="accent5"/>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4373222" y="2315821"/>
                <a:ext cx="3577395" cy="357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4505326" y="2450306"/>
              <a:ext cx="640556" cy="640556"/>
            </a:xfrm>
            <a:prstGeom prst="ellipse">
              <a:avLst/>
            </a:prstGeom>
            <a:solidFill>
              <a:schemeClr val="bg1"/>
            </a:solidFill>
            <a:ln w="762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41641" y="1859433"/>
              <a:ext cx="640556" cy="640556"/>
            </a:xfrm>
            <a:prstGeom prst="ellipse">
              <a:avLst/>
            </a:prstGeom>
            <a:solidFill>
              <a:schemeClr val="bg1"/>
            </a:solidFill>
            <a:ln w="76200">
              <a:solidFill>
                <a:schemeClr val="accent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193947" y="2450306"/>
              <a:ext cx="640556" cy="640556"/>
            </a:xfrm>
            <a:prstGeom prst="ellipse">
              <a:avLst/>
            </a:prstGeom>
            <a:solidFill>
              <a:schemeClr val="bg1"/>
            </a:solidFill>
            <a:ln w="76200">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195566" y="5160792"/>
              <a:ext cx="640556" cy="640556"/>
            </a:xfrm>
            <a:prstGeom prst="ellipse">
              <a:avLst/>
            </a:prstGeom>
            <a:solidFill>
              <a:schemeClr val="bg1"/>
            </a:solidFill>
            <a:ln w="76200">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841641" y="5731743"/>
              <a:ext cx="640556" cy="640556"/>
            </a:xfrm>
            <a:prstGeom prst="ellipse">
              <a:avLst/>
            </a:prstGeom>
            <a:solidFill>
              <a:schemeClr val="bg1"/>
            </a:solidFill>
            <a:ln w="76200">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64684" y="5160792"/>
              <a:ext cx="640556" cy="640556"/>
            </a:xfrm>
            <a:prstGeom prst="ellipse">
              <a:avLst/>
            </a:prstGeom>
            <a:solidFill>
              <a:schemeClr val="bg1"/>
            </a:solidFill>
            <a:ln w="762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flipH="1" flipV="1">
              <a:off x="8085417" y="3571795"/>
              <a:ext cx="2160141" cy="176212"/>
              <a:chOff x="-310742" y="2082408"/>
              <a:chExt cx="4357419" cy="399570"/>
            </a:xfrm>
          </p:grpSpPr>
          <p:cxnSp>
            <p:nvCxnSpPr>
              <p:cNvPr id="29" name="Straight Connector 28"/>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10742" y="2481978"/>
                <a:ext cx="405794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1" name="Oval 30"/>
            <p:cNvSpPr/>
            <p:nvPr/>
          </p:nvSpPr>
          <p:spPr>
            <a:xfrm>
              <a:off x="7766448" y="3784240"/>
              <a:ext cx="640556" cy="640556"/>
            </a:xfrm>
            <a:prstGeom prst="ellipse">
              <a:avLst/>
            </a:prstGeom>
            <a:solidFill>
              <a:schemeClr val="bg1"/>
            </a:solidFill>
            <a:ln w="76200">
              <a:solidFill>
                <a:schemeClr val="accent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2326640" y="1700179"/>
            <a:ext cx="2499359" cy="384721"/>
          </a:xfrm>
          <a:prstGeom prst="rect">
            <a:avLst/>
          </a:prstGeom>
          <a:noFill/>
        </p:spPr>
        <p:txBody>
          <a:bodyPr wrap="square" rtlCol="0">
            <a:spAutoFit/>
          </a:bodyPr>
          <a:lstStyle/>
          <a:p>
            <a:pPr algn="r"/>
            <a:r>
              <a:rPr lang="en-US" sz="1900" b="1" dirty="0" smtClean="0">
                <a:solidFill>
                  <a:srgbClr val="7F3F98"/>
                </a:solidFill>
                <a:latin typeface="Arial" panose="020B0604020202020204" pitchFamily="34" charset="0"/>
                <a:cs typeface="Arial" panose="020B0604020202020204" pitchFamily="34" charset="0"/>
              </a:rPr>
              <a:t>Substance Abuse</a:t>
            </a:r>
            <a:endParaRPr lang="id-ID" sz="1900" b="1" dirty="0">
              <a:solidFill>
                <a:srgbClr val="7F3F98"/>
              </a:solidFill>
              <a:latin typeface="Arial" panose="020B0604020202020204" pitchFamily="34" charset="0"/>
              <a:cs typeface="Arial" panose="020B0604020202020204" pitchFamily="34" charset="0"/>
            </a:endParaRPr>
          </a:p>
        </p:txBody>
      </p:sp>
      <p:sp>
        <p:nvSpPr>
          <p:cNvPr id="81" name="Text Placeholder 16"/>
          <p:cNvSpPr txBox="1">
            <a:spLocks/>
          </p:cNvSpPr>
          <p:nvPr/>
        </p:nvSpPr>
        <p:spPr>
          <a:xfrm>
            <a:off x="191403" y="2826740"/>
            <a:ext cx="5588967" cy="6489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dirty="0" smtClean="0">
                <a:solidFill>
                  <a:schemeClr val="tx1">
                    <a:lumMod val="85000"/>
                    <a:lumOff val="15000"/>
                  </a:schemeClr>
                </a:solidFill>
                <a:latin typeface="Arial" panose="020B0604020202020204" pitchFamily="34" charset="0"/>
                <a:cs typeface="Arial" panose="020B0604020202020204" pitchFamily="34" charset="0"/>
              </a:rPr>
              <a:t>PRETRIAL</a:t>
            </a:r>
            <a:r>
              <a:rPr lang="en-US" sz="4000" b="1" dirty="0" smtClean="0">
                <a:solidFill>
                  <a:schemeClr val="tx1">
                    <a:lumMod val="85000"/>
                    <a:lumOff val="15000"/>
                  </a:schemeClr>
                </a:solidFill>
                <a:latin typeface="Arial" panose="020B0604020202020204" pitchFamily="34" charset="0"/>
                <a:cs typeface="Arial" panose="020B0604020202020204" pitchFamily="34" charset="0"/>
              </a:rPr>
              <a:t> </a:t>
            </a:r>
            <a:r>
              <a:rPr lang="en-US" sz="4000" b="1" dirty="0" smtClean="0">
                <a:solidFill>
                  <a:schemeClr val="accent1"/>
                </a:solidFill>
                <a:latin typeface="Arial" panose="020B0604020202020204" pitchFamily="34" charset="0"/>
                <a:cs typeface="Arial" panose="020B0604020202020204" pitchFamily="34" charset="0"/>
              </a:rPr>
              <a:t>FAILURES</a:t>
            </a:r>
            <a:endParaRPr lang="en-US" sz="4000" b="1" dirty="0">
              <a:solidFill>
                <a:schemeClr val="accent1"/>
              </a:solidFill>
              <a:latin typeface="Arial" panose="020B0604020202020204" pitchFamily="34" charset="0"/>
              <a:cs typeface="Arial" panose="020B0604020202020204" pitchFamily="34" charset="0"/>
            </a:endParaRPr>
          </a:p>
        </p:txBody>
      </p:sp>
      <p:sp>
        <p:nvSpPr>
          <p:cNvPr id="82" name="Text Placeholder 17"/>
          <p:cNvSpPr txBox="1">
            <a:spLocks/>
          </p:cNvSpPr>
          <p:nvPr/>
        </p:nvSpPr>
        <p:spPr>
          <a:xfrm>
            <a:off x="262762" y="3510082"/>
            <a:ext cx="6836538" cy="154451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i="1" dirty="0">
                <a:solidFill>
                  <a:schemeClr val="tx2">
                    <a:lumMod val="75000"/>
                  </a:schemeClr>
                </a:solidFill>
                <a:latin typeface="Arial" panose="020B0604020202020204" pitchFamily="34" charset="0"/>
                <a:cs typeface="Arial" panose="020B0604020202020204" pitchFamily="34" charset="0"/>
              </a:rPr>
              <a:t>“I see over and over again the negative influences on women. Women [in my courtroom] are unemployed and underemployed. They have co-occurring disorders and mental health issues. </a:t>
            </a:r>
            <a:r>
              <a:rPr lang="en-US" sz="1400" i="1" dirty="0" smtClean="0">
                <a:solidFill>
                  <a:schemeClr val="tx2">
                    <a:lumMod val="75000"/>
                  </a:schemeClr>
                </a:solidFill>
                <a:latin typeface="Arial" panose="020B0604020202020204" pitchFamily="34" charset="0"/>
                <a:cs typeface="Arial" panose="020B0604020202020204" pitchFamily="34" charset="0"/>
              </a:rPr>
              <a:t>These all </a:t>
            </a:r>
            <a:r>
              <a:rPr lang="en-US" sz="1400" i="1" dirty="0">
                <a:solidFill>
                  <a:schemeClr val="tx2">
                    <a:lumMod val="75000"/>
                  </a:schemeClr>
                </a:solidFill>
                <a:latin typeface="Arial" panose="020B0604020202020204" pitchFamily="34" charset="0"/>
                <a:cs typeface="Arial" panose="020B0604020202020204" pitchFamily="34" charset="0"/>
              </a:rPr>
              <a:t>impact their becoming involved in the system and </a:t>
            </a:r>
            <a:r>
              <a:rPr lang="en-US" sz="1400" i="1" dirty="0" smtClean="0">
                <a:solidFill>
                  <a:schemeClr val="tx2">
                    <a:lumMod val="75000"/>
                  </a:schemeClr>
                </a:solidFill>
                <a:latin typeface="Arial" panose="020B0604020202020204" pitchFamily="34" charset="0"/>
                <a:cs typeface="Arial" panose="020B0604020202020204" pitchFamily="34" charset="0"/>
              </a:rPr>
              <a:t>having </a:t>
            </a:r>
            <a:r>
              <a:rPr lang="en-US" sz="1400" i="1" dirty="0">
                <a:solidFill>
                  <a:schemeClr val="tx2">
                    <a:lumMod val="75000"/>
                  </a:schemeClr>
                </a:solidFill>
                <a:latin typeface="Arial" panose="020B0604020202020204" pitchFamily="34" charset="0"/>
                <a:cs typeface="Arial" panose="020B0604020202020204" pitchFamily="34" charset="0"/>
              </a:rPr>
              <a:t>different risk </a:t>
            </a:r>
            <a:r>
              <a:rPr lang="en-US" sz="1400" i="1" dirty="0" smtClean="0">
                <a:solidFill>
                  <a:schemeClr val="tx2">
                    <a:lumMod val="75000"/>
                  </a:schemeClr>
                </a:solidFill>
                <a:latin typeface="Arial" panose="020B0604020202020204" pitchFamily="34" charset="0"/>
                <a:cs typeface="Arial" panose="020B0604020202020204" pitchFamily="34" charset="0"/>
              </a:rPr>
              <a:t>and needs </a:t>
            </a:r>
            <a:r>
              <a:rPr lang="en-US" sz="1400" i="1" dirty="0">
                <a:solidFill>
                  <a:schemeClr val="tx2">
                    <a:lumMod val="75000"/>
                  </a:schemeClr>
                </a:solidFill>
                <a:latin typeface="Arial" panose="020B0604020202020204" pitchFamily="34" charset="0"/>
                <a:cs typeface="Arial" panose="020B0604020202020204" pitchFamily="34" charset="0"/>
              </a:rPr>
              <a:t>than men.</a:t>
            </a:r>
            <a:r>
              <a:rPr lang="en-US" sz="1400" i="1" dirty="0" smtClean="0">
                <a:solidFill>
                  <a:schemeClr val="tx2">
                    <a:lumMod val="75000"/>
                  </a:schemeClr>
                </a:solidFill>
                <a:latin typeface="Arial" panose="020B0604020202020204" pitchFamily="34" charset="0"/>
                <a:cs typeface="Arial" panose="020B0604020202020204" pitchFamily="34" charset="0"/>
              </a:rPr>
              <a:t>”</a:t>
            </a:r>
          </a:p>
          <a:p>
            <a:pPr marL="0" indent="0">
              <a:buNone/>
            </a:pPr>
            <a:r>
              <a:rPr lang="en-US" sz="1400" dirty="0">
                <a:solidFill>
                  <a:schemeClr val="tx2">
                    <a:lumMod val="75000"/>
                  </a:schemeClr>
                </a:solidFill>
                <a:latin typeface="Arial" panose="020B0604020202020204" pitchFamily="34" charset="0"/>
                <a:cs typeface="Arial" panose="020B0604020202020204" pitchFamily="34" charset="0"/>
              </a:rPr>
              <a:t>— </a:t>
            </a:r>
            <a:r>
              <a:rPr lang="en-US" sz="1400" b="1" dirty="0">
                <a:solidFill>
                  <a:schemeClr val="tx2">
                    <a:lumMod val="75000"/>
                  </a:schemeClr>
                </a:solidFill>
                <a:latin typeface="Arial" panose="020B0604020202020204" pitchFamily="34" charset="0"/>
                <a:cs typeface="Arial" panose="020B0604020202020204" pitchFamily="34" charset="0"/>
              </a:rPr>
              <a:t>Judge Michael A. Schumacher</a:t>
            </a:r>
            <a:r>
              <a:rPr lang="en-US" sz="1400" dirty="0">
                <a:solidFill>
                  <a:schemeClr val="tx2">
                    <a:lumMod val="75000"/>
                  </a:schemeClr>
                </a:solidFill>
                <a:latin typeface="Arial" panose="020B0604020202020204" pitchFamily="34" charset="0"/>
                <a:cs typeface="Arial" panose="020B0604020202020204" pitchFamily="34" charset="0"/>
              </a:rPr>
              <a:t>, Eau Claire County, </a:t>
            </a:r>
            <a:r>
              <a:rPr lang="en-US" sz="1400" dirty="0" smtClean="0">
                <a:solidFill>
                  <a:schemeClr val="tx2">
                    <a:lumMod val="75000"/>
                  </a:schemeClr>
                </a:solidFill>
                <a:latin typeface="Arial" panose="020B0604020202020204" pitchFamily="34" charset="0"/>
                <a:cs typeface="Arial" panose="020B0604020202020204" pitchFamily="34" charset="0"/>
              </a:rPr>
              <a:t/>
            </a:r>
            <a:br>
              <a:rPr lang="en-US" sz="1400" dirty="0" smtClean="0">
                <a:solidFill>
                  <a:schemeClr val="tx2">
                    <a:lumMod val="75000"/>
                  </a:schemeClr>
                </a:solidFill>
                <a:latin typeface="Arial" panose="020B0604020202020204" pitchFamily="34" charset="0"/>
                <a:cs typeface="Arial" panose="020B0604020202020204" pitchFamily="34" charset="0"/>
              </a:rPr>
            </a:br>
            <a:r>
              <a:rPr lang="en-US" sz="1400" dirty="0" smtClean="0">
                <a:solidFill>
                  <a:schemeClr val="tx2">
                    <a:lumMod val="75000"/>
                  </a:schemeClr>
                </a:solidFill>
                <a:latin typeface="Arial" panose="020B0604020202020204" pitchFamily="34" charset="0"/>
                <a:cs typeface="Arial" panose="020B0604020202020204" pitchFamily="34" charset="0"/>
              </a:rPr>
              <a:t>     Wisconsin </a:t>
            </a:r>
            <a:r>
              <a:rPr lang="en-US" sz="1400" dirty="0">
                <a:solidFill>
                  <a:schemeClr val="tx2">
                    <a:lumMod val="75000"/>
                  </a:schemeClr>
                </a:solidFill>
                <a:latin typeface="Arial" panose="020B0604020202020204" pitchFamily="34" charset="0"/>
                <a:cs typeface="Arial" panose="020B0604020202020204" pitchFamily="34" charset="0"/>
              </a:rPr>
              <a:t>Circuit Court </a:t>
            </a:r>
          </a:p>
        </p:txBody>
      </p:sp>
      <p:sp>
        <p:nvSpPr>
          <p:cNvPr id="80" name="TextBox 79"/>
          <p:cNvSpPr txBox="1"/>
          <p:nvPr/>
        </p:nvSpPr>
        <p:spPr>
          <a:xfrm>
            <a:off x="3657600" y="1127760"/>
            <a:ext cx="2499359" cy="384721"/>
          </a:xfrm>
          <a:prstGeom prst="rect">
            <a:avLst/>
          </a:prstGeom>
          <a:noFill/>
        </p:spPr>
        <p:txBody>
          <a:bodyPr wrap="square" rtlCol="0">
            <a:spAutoFit/>
          </a:bodyPr>
          <a:lstStyle/>
          <a:p>
            <a:pPr algn="r"/>
            <a:r>
              <a:rPr lang="en-US" sz="1900" b="1" dirty="0" smtClean="0">
                <a:solidFill>
                  <a:schemeClr val="accent3"/>
                </a:solidFill>
                <a:latin typeface="Arial" panose="020B0604020202020204" pitchFamily="34" charset="0"/>
                <a:cs typeface="Arial" panose="020B0604020202020204" pitchFamily="34" charset="0"/>
              </a:rPr>
              <a:t>Abuse</a:t>
            </a:r>
            <a:endParaRPr lang="id-ID" sz="1900" b="1" dirty="0">
              <a:solidFill>
                <a:schemeClr val="accent3"/>
              </a:solidFill>
              <a:latin typeface="Arial" panose="020B0604020202020204" pitchFamily="34" charset="0"/>
              <a:cs typeface="Arial" panose="020B0604020202020204" pitchFamily="34" charset="0"/>
            </a:endParaRPr>
          </a:p>
        </p:txBody>
      </p:sp>
      <p:sp>
        <p:nvSpPr>
          <p:cNvPr id="84" name="TextBox 83"/>
          <p:cNvSpPr txBox="1"/>
          <p:nvPr/>
        </p:nvSpPr>
        <p:spPr>
          <a:xfrm>
            <a:off x="7752080" y="1645920"/>
            <a:ext cx="2499359" cy="384721"/>
          </a:xfrm>
          <a:prstGeom prst="rect">
            <a:avLst/>
          </a:prstGeom>
          <a:noFill/>
        </p:spPr>
        <p:txBody>
          <a:bodyPr wrap="square" rtlCol="0">
            <a:spAutoFit/>
          </a:bodyPr>
          <a:lstStyle/>
          <a:p>
            <a:r>
              <a:rPr lang="en-US" sz="1900" b="1" dirty="0" smtClean="0">
                <a:solidFill>
                  <a:schemeClr val="accent5"/>
                </a:solidFill>
                <a:latin typeface="Arial" panose="020B0604020202020204" pitchFamily="34" charset="0"/>
                <a:cs typeface="Arial" panose="020B0604020202020204" pitchFamily="34" charset="0"/>
              </a:rPr>
              <a:t>Criminal History</a:t>
            </a:r>
            <a:endParaRPr lang="id-ID" sz="1900" b="1" dirty="0">
              <a:solidFill>
                <a:schemeClr val="accent5"/>
              </a:solidFill>
              <a:latin typeface="Arial" panose="020B0604020202020204" pitchFamily="34" charset="0"/>
              <a:cs typeface="Arial" panose="020B0604020202020204" pitchFamily="34" charset="0"/>
            </a:endParaRPr>
          </a:p>
        </p:txBody>
      </p:sp>
      <p:sp>
        <p:nvSpPr>
          <p:cNvPr id="85" name="TextBox 84"/>
          <p:cNvSpPr txBox="1"/>
          <p:nvPr/>
        </p:nvSpPr>
        <p:spPr>
          <a:xfrm>
            <a:off x="8310880" y="2981960"/>
            <a:ext cx="2499359" cy="384721"/>
          </a:xfrm>
          <a:prstGeom prst="rect">
            <a:avLst/>
          </a:prstGeom>
          <a:noFill/>
        </p:spPr>
        <p:txBody>
          <a:bodyPr wrap="square" rtlCol="0">
            <a:spAutoFit/>
          </a:bodyPr>
          <a:lstStyle/>
          <a:p>
            <a:r>
              <a:rPr lang="en-US" sz="1900" b="1" dirty="0">
                <a:solidFill>
                  <a:schemeClr val="accent6"/>
                </a:solidFill>
                <a:latin typeface="Arial" panose="020B0604020202020204" pitchFamily="34" charset="0"/>
                <a:cs typeface="Arial" panose="020B0604020202020204" pitchFamily="34" charset="0"/>
              </a:rPr>
              <a:t>Employment</a:t>
            </a:r>
          </a:p>
        </p:txBody>
      </p:sp>
      <p:sp>
        <p:nvSpPr>
          <p:cNvPr id="86" name="TextBox 85"/>
          <p:cNvSpPr txBox="1"/>
          <p:nvPr/>
        </p:nvSpPr>
        <p:spPr>
          <a:xfrm>
            <a:off x="8056880" y="5364480"/>
            <a:ext cx="2499359" cy="384721"/>
          </a:xfrm>
          <a:prstGeom prst="rect">
            <a:avLst/>
          </a:prstGeom>
          <a:noFill/>
        </p:spPr>
        <p:txBody>
          <a:bodyPr wrap="square" rtlCol="0">
            <a:spAutoFit/>
          </a:bodyPr>
          <a:lstStyle/>
          <a:p>
            <a:r>
              <a:rPr lang="en-US" sz="1900" b="1" dirty="0" smtClean="0">
                <a:solidFill>
                  <a:schemeClr val="accent5"/>
                </a:solidFill>
                <a:latin typeface="Arial" panose="020B0604020202020204" pitchFamily="34" charset="0"/>
                <a:cs typeface="Arial" panose="020B0604020202020204" pitchFamily="34" charset="0"/>
              </a:rPr>
              <a:t>Family Support</a:t>
            </a:r>
            <a:endParaRPr lang="en-US" sz="1900" b="1" dirty="0">
              <a:solidFill>
                <a:schemeClr val="accent5"/>
              </a:solidFill>
              <a:latin typeface="Arial" panose="020B0604020202020204" pitchFamily="34" charset="0"/>
              <a:cs typeface="Arial" panose="020B0604020202020204" pitchFamily="34" charset="0"/>
            </a:endParaRPr>
          </a:p>
        </p:txBody>
      </p:sp>
      <p:sp>
        <p:nvSpPr>
          <p:cNvPr id="87" name="TextBox 86"/>
          <p:cNvSpPr txBox="1"/>
          <p:nvPr/>
        </p:nvSpPr>
        <p:spPr>
          <a:xfrm>
            <a:off x="3657600" y="5943600"/>
            <a:ext cx="2133599" cy="384721"/>
          </a:xfrm>
          <a:prstGeom prst="rect">
            <a:avLst/>
          </a:prstGeom>
          <a:noFill/>
        </p:spPr>
        <p:txBody>
          <a:bodyPr wrap="square" rtlCol="0">
            <a:spAutoFit/>
          </a:bodyPr>
          <a:lstStyle/>
          <a:p>
            <a:pPr algn="r"/>
            <a:r>
              <a:rPr lang="en-US" sz="1900" b="1" dirty="0">
                <a:solidFill>
                  <a:schemeClr val="accent3"/>
                </a:solidFill>
                <a:latin typeface="Arial" panose="020B0604020202020204" pitchFamily="34" charset="0"/>
                <a:cs typeface="Arial" panose="020B0604020202020204" pitchFamily="34" charset="0"/>
              </a:rPr>
              <a:t>Homelessness</a:t>
            </a:r>
          </a:p>
        </p:txBody>
      </p:sp>
      <p:sp>
        <p:nvSpPr>
          <p:cNvPr id="88" name="TextBox 87"/>
          <p:cNvSpPr txBox="1"/>
          <p:nvPr/>
        </p:nvSpPr>
        <p:spPr>
          <a:xfrm>
            <a:off x="1945640" y="5364480"/>
            <a:ext cx="2499359" cy="384721"/>
          </a:xfrm>
          <a:prstGeom prst="rect">
            <a:avLst/>
          </a:prstGeom>
          <a:noFill/>
        </p:spPr>
        <p:txBody>
          <a:bodyPr wrap="square" rtlCol="0">
            <a:spAutoFit/>
          </a:bodyPr>
          <a:lstStyle/>
          <a:p>
            <a:pPr algn="r"/>
            <a:r>
              <a:rPr lang="en-US" sz="1900" b="1" dirty="0">
                <a:solidFill>
                  <a:srgbClr val="7F3F98"/>
                </a:solidFill>
                <a:latin typeface="Arial" panose="020B0604020202020204" pitchFamily="34" charset="0"/>
                <a:cs typeface="Arial" panose="020B0604020202020204" pitchFamily="34" charset="0"/>
              </a:rPr>
              <a:t>Mental Health</a:t>
            </a:r>
          </a:p>
        </p:txBody>
      </p:sp>
      <p:sp>
        <p:nvSpPr>
          <p:cNvPr id="3" name="TextBox 2"/>
          <p:cNvSpPr txBox="1"/>
          <p:nvPr/>
        </p:nvSpPr>
        <p:spPr>
          <a:xfrm>
            <a:off x="163975" y="6418881"/>
            <a:ext cx="6256421" cy="253916"/>
          </a:xfrm>
          <a:prstGeom prst="rect">
            <a:avLst/>
          </a:prstGeom>
          <a:noFill/>
        </p:spPr>
        <p:txBody>
          <a:bodyPr wrap="square" rtlCol="0">
            <a:spAutoFit/>
          </a:bodyPr>
          <a:lstStyle/>
          <a:p>
            <a:pPr>
              <a:spcBef>
                <a:spcPts val="0"/>
              </a:spcBef>
            </a:pPr>
            <a:r>
              <a:rPr lang="en-US" sz="1050" i="1" u="sng" dirty="0">
                <a:latin typeface="Aleo"/>
                <a:cs typeface="Aleo"/>
                <a:hlinkClick r:id="rId3"/>
              </a:rPr>
              <a:t>Implementing Gender-Informed Strategies at the Pretrial Stage: Research to Practice, 2015</a:t>
            </a:r>
            <a:endParaRPr lang="en-US" sz="1050" i="1" u="sng" dirty="0">
              <a:latin typeface="Aleo"/>
              <a:cs typeface="Aleo"/>
            </a:endParaRPr>
          </a:p>
        </p:txBody>
      </p:sp>
    </p:spTree>
    <p:extLst>
      <p:ext uri="{BB962C8B-B14F-4D97-AF65-F5344CB8AC3E}">
        <p14:creationId xmlns:p14="http://schemas.microsoft.com/office/powerpoint/2010/main" val="1573265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708106" y="537118"/>
            <a:ext cx="8799689" cy="413569"/>
          </a:xfrm>
          <a:noFill/>
        </p:spPr>
        <p:txBody>
          <a:bodyPr/>
          <a:lstStyle/>
          <a:p>
            <a:r>
              <a:rPr lang="en-US" dirty="0" smtClean="0">
                <a:latin typeface="Arial" panose="020B0604020202020204" pitchFamily="34" charset="0"/>
                <a:cs typeface="Arial" panose="020B0604020202020204" pitchFamily="34" charset="0"/>
              </a:rPr>
              <a:t>CONSIDER ALTERNATIVES TO </a:t>
            </a:r>
            <a:r>
              <a:rPr lang="en-US" b="1" dirty="0" smtClean="0">
                <a:latin typeface="Arial" panose="020B0604020202020204" pitchFamily="34" charset="0"/>
                <a:cs typeface="Arial" panose="020B0604020202020204" pitchFamily="34" charset="0"/>
              </a:rPr>
              <a:t>INCARCERATION</a:t>
            </a:r>
            <a:endParaRPr lang="en-US" b="1" baseline="30000" dirty="0">
              <a:latin typeface="Arial" panose="020B0604020202020204" pitchFamily="34" charset="0"/>
              <a:cs typeface="Arial" panose="020B0604020202020204" pitchFamily="34" charset="0"/>
            </a:endParaRPr>
          </a:p>
        </p:txBody>
      </p:sp>
      <p:sp>
        <p:nvSpPr>
          <p:cNvPr id="4" name="Freeform 5"/>
          <p:cNvSpPr>
            <a:spLocks/>
          </p:cNvSpPr>
          <p:nvPr/>
        </p:nvSpPr>
        <p:spPr bwMode="auto">
          <a:xfrm rot="18910818">
            <a:off x="5470579" y="1872224"/>
            <a:ext cx="2005675" cy="2006710"/>
          </a:xfrm>
          <a:custGeom>
            <a:avLst/>
            <a:gdLst>
              <a:gd name="T0" fmla="*/ 183 w 819"/>
              <a:gd name="T1" fmla="*/ 603 h 819"/>
              <a:gd name="T2" fmla="*/ 256 w 819"/>
              <a:gd name="T3" fmla="*/ 638 h 819"/>
              <a:gd name="T4" fmla="*/ 218 w 819"/>
              <a:gd name="T5" fmla="*/ 731 h 819"/>
              <a:gd name="T6" fmla="*/ 386 w 819"/>
              <a:gd name="T7" fmla="*/ 731 h 819"/>
              <a:gd name="T8" fmla="*/ 347 w 819"/>
              <a:gd name="T9" fmla="*/ 638 h 819"/>
              <a:gd name="T10" fmla="*/ 420 w 819"/>
              <a:gd name="T11" fmla="*/ 603 h 819"/>
              <a:gd name="T12" fmla="*/ 603 w 819"/>
              <a:gd name="T13" fmla="*/ 603 h 819"/>
              <a:gd name="T14" fmla="*/ 603 w 819"/>
              <a:gd name="T15" fmla="*/ 420 h 819"/>
              <a:gd name="T16" fmla="*/ 639 w 819"/>
              <a:gd name="T17" fmla="*/ 347 h 819"/>
              <a:gd name="T18" fmla="*/ 731 w 819"/>
              <a:gd name="T19" fmla="*/ 385 h 819"/>
              <a:gd name="T20" fmla="*/ 731 w 819"/>
              <a:gd name="T21" fmla="*/ 217 h 819"/>
              <a:gd name="T22" fmla="*/ 639 w 819"/>
              <a:gd name="T23" fmla="*/ 256 h 819"/>
              <a:gd name="T24" fmla="*/ 603 w 819"/>
              <a:gd name="T25" fmla="*/ 183 h 819"/>
              <a:gd name="T26" fmla="*/ 603 w 819"/>
              <a:gd name="T27" fmla="*/ 0 h 819"/>
              <a:gd name="T28" fmla="*/ 420 w 819"/>
              <a:gd name="T29" fmla="*/ 0 h 819"/>
              <a:gd name="T30" fmla="*/ 347 w 819"/>
              <a:gd name="T31" fmla="*/ 35 h 819"/>
              <a:gd name="T32" fmla="*/ 386 w 819"/>
              <a:gd name="T33" fmla="*/ 128 h 819"/>
              <a:gd name="T34" fmla="*/ 218 w 819"/>
              <a:gd name="T35" fmla="*/ 128 h 819"/>
              <a:gd name="T36" fmla="*/ 256 w 819"/>
              <a:gd name="T37" fmla="*/ 35 h 819"/>
              <a:gd name="T38" fmla="*/ 183 w 819"/>
              <a:gd name="T39" fmla="*/ 0 h 819"/>
              <a:gd name="T40" fmla="*/ 0 w 819"/>
              <a:gd name="T41" fmla="*/ 0 h 819"/>
              <a:gd name="T42" fmla="*/ 0 w 819"/>
              <a:gd name="T43" fmla="*/ 183 h 819"/>
              <a:gd name="T44" fmla="*/ 35 w 819"/>
              <a:gd name="T45" fmla="*/ 256 h 819"/>
              <a:gd name="T46" fmla="*/ 128 w 819"/>
              <a:gd name="T47" fmla="*/ 217 h 819"/>
              <a:gd name="T48" fmla="*/ 128 w 819"/>
              <a:gd name="T49" fmla="*/ 385 h 819"/>
              <a:gd name="T50" fmla="*/ 35 w 819"/>
              <a:gd name="T51" fmla="*/ 347 h 819"/>
              <a:gd name="T52" fmla="*/ 0 w 819"/>
              <a:gd name="T53" fmla="*/ 420 h 819"/>
              <a:gd name="T54" fmla="*/ 0 w 819"/>
              <a:gd name="T55" fmla="*/ 603 h 819"/>
              <a:gd name="T56" fmla="*/ 183 w 819"/>
              <a:gd name="T57" fmla="*/ 60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9" h="819">
                <a:moveTo>
                  <a:pt x="183" y="603"/>
                </a:moveTo>
                <a:cubicBezTo>
                  <a:pt x="249" y="603"/>
                  <a:pt x="265" y="619"/>
                  <a:pt x="256" y="638"/>
                </a:cubicBezTo>
                <a:cubicBezTo>
                  <a:pt x="239" y="675"/>
                  <a:pt x="210" y="680"/>
                  <a:pt x="218" y="731"/>
                </a:cubicBezTo>
                <a:cubicBezTo>
                  <a:pt x="231" y="819"/>
                  <a:pt x="372" y="819"/>
                  <a:pt x="386" y="731"/>
                </a:cubicBezTo>
                <a:cubicBezTo>
                  <a:pt x="394" y="680"/>
                  <a:pt x="364" y="675"/>
                  <a:pt x="347" y="638"/>
                </a:cubicBezTo>
                <a:cubicBezTo>
                  <a:pt x="339" y="619"/>
                  <a:pt x="354" y="603"/>
                  <a:pt x="420" y="603"/>
                </a:cubicBezTo>
                <a:cubicBezTo>
                  <a:pt x="603" y="603"/>
                  <a:pt x="603" y="603"/>
                  <a:pt x="603" y="603"/>
                </a:cubicBezTo>
                <a:cubicBezTo>
                  <a:pt x="603" y="420"/>
                  <a:pt x="603" y="420"/>
                  <a:pt x="603" y="420"/>
                </a:cubicBezTo>
                <a:cubicBezTo>
                  <a:pt x="603" y="354"/>
                  <a:pt x="619" y="338"/>
                  <a:pt x="639" y="347"/>
                </a:cubicBezTo>
                <a:cubicBezTo>
                  <a:pt x="675" y="364"/>
                  <a:pt x="680" y="394"/>
                  <a:pt x="731" y="385"/>
                </a:cubicBezTo>
                <a:cubicBezTo>
                  <a:pt x="819" y="372"/>
                  <a:pt x="819" y="231"/>
                  <a:pt x="731" y="217"/>
                </a:cubicBezTo>
                <a:cubicBezTo>
                  <a:pt x="680" y="209"/>
                  <a:pt x="675" y="239"/>
                  <a:pt x="639" y="256"/>
                </a:cubicBezTo>
                <a:cubicBezTo>
                  <a:pt x="619" y="264"/>
                  <a:pt x="603" y="249"/>
                  <a:pt x="603" y="183"/>
                </a:cubicBezTo>
                <a:cubicBezTo>
                  <a:pt x="603" y="0"/>
                  <a:pt x="603" y="0"/>
                  <a:pt x="603" y="0"/>
                </a:cubicBezTo>
                <a:cubicBezTo>
                  <a:pt x="420" y="0"/>
                  <a:pt x="420" y="0"/>
                  <a:pt x="420" y="0"/>
                </a:cubicBezTo>
                <a:cubicBezTo>
                  <a:pt x="354" y="0"/>
                  <a:pt x="339" y="16"/>
                  <a:pt x="347" y="35"/>
                </a:cubicBezTo>
                <a:cubicBezTo>
                  <a:pt x="364" y="72"/>
                  <a:pt x="394" y="76"/>
                  <a:pt x="386" y="128"/>
                </a:cubicBezTo>
                <a:cubicBezTo>
                  <a:pt x="372" y="216"/>
                  <a:pt x="231" y="216"/>
                  <a:pt x="218" y="128"/>
                </a:cubicBezTo>
                <a:cubicBezTo>
                  <a:pt x="210" y="76"/>
                  <a:pt x="239" y="72"/>
                  <a:pt x="256" y="35"/>
                </a:cubicBezTo>
                <a:cubicBezTo>
                  <a:pt x="265" y="16"/>
                  <a:pt x="249" y="0"/>
                  <a:pt x="183" y="0"/>
                </a:cubicBezTo>
                <a:cubicBezTo>
                  <a:pt x="0" y="0"/>
                  <a:pt x="0" y="0"/>
                  <a:pt x="0" y="0"/>
                </a:cubicBezTo>
                <a:cubicBezTo>
                  <a:pt x="0" y="183"/>
                  <a:pt x="0" y="183"/>
                  <a:pt x="0" y="183"/>
                </a:cubicBezTo>
                <a:cubicBezTo>
                  <a:pt x="0" y="249"/>
                  <a:pt x="16" y="264"/>
                  <a:pt x="35" y="256"/>
                </a:cubicBezTo>
                <a:cubicBezTo>
                  <a:pt x="72" y="239"/>
                  <a:pt x="77" y="209"/>
                  <a:pt x="128" y="217"/>
                </a:cubicBezTo>
                <a:cubicBezTo>
                  <a:pt x="216" y="231"/>
                  <a:pt x="216" y="372"/>
                  <a:pt x="128" y="385"/>
                </a:cubicBezTo>
                <a:cubicBezTo>
                  <a:pt x="77" y="394"/>
                  <a:pt x="72" y="364"/>
                  <a:pt x="35" y="347"/>
                </a:cubicBezTo>
                <a:cubicBezTo>
                  <a:pt x="16" y="338"/>
                  <a:pt x="0" y="354"/>
                  <a:pt x="0" y="420"/>
                </a:cubicBezTo>
                <a:cubicBezTo>
                  <a:pt x="0" y="603"/>
                  <a:pt x="0" y="603"/>
                  <a:pt x="0" y="603"/>
                </a:cubicBezTo>
                <a:lnTo>
                  <a:pt x="183" y="6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400"/>
          </a:p>
        </p:txBody>
      </p:sp>
      <p:sp>
        <p:nvSpPr>
          <p:cNvPr id="5" name="Freeform 6"/>
          <p:cNvSpPr>
            <a:spLocks/>
          </p:cNvSpPr>
          <p:nvPr/>
        </p:nvSpPr>
        <p:spPr bwMode="auto">
          <a:xfrm rot="18910818">
            <a:off x="6136440" y="3292552"/>
            <a:ext cx="2005675" cy="2006710"/>
          </a:xfrm>
          <a:custGeom>
            <a:avLst/>
            <a:gdLst>
              <a:gd name="T0" fmla="*/ 216 w 819"/>
              <a:gd name="T1" fmla="*/ 420 h 819"/>
              <a:gd name="T2" fmla="*/ 181 w 819"/>
              <a:gd name="T3" fmla="*/ 347 h 819"/>
              <a:gd name="T4" fmla="*/ 88 w 819"/>
              <a:gd name="T5" fmla="*/ 386 h 819"/>
              <a:gd name="T6" fmla="*/ 88 w 819"/>
              <a:gd name="T7" fmla="*/ 218 h 819"/>
              <a:gd name="T8" fmla="*/ 181 w 819"/>
              <a:gd name="T9" fmla="*/ 256 h 819"/>
              <a:gd name="T10" fmla="*/ 216 w 819"/>
              <a:gd name="T11" fmla="*/ 183 h 819"/>
              <a:gd name="T12" fmla="*/ 216 w 819"/>
              <a:gd name="T13" fmla="*/ 0 h 819"/>
              <a:gd name="T14" fmla="*/ 399 w 819"/>
              <a:gd name="T15" fmla="*/ 0 h 819"/>
              <a:gd name="T16" fmla="*/ 472 w 819"/>
              <a:gd name="T17" fmla="*/ 35 h 819"/>
              <a:gd name="T18" fmla="*/ 434 w 819"/>
              <a:gd name="T19" fmla="*/ 128 h 819"/>
              <a:gd name="T20" fmla="*/ 602 w 819"/>
              <a:gd name="T21" fmla="*/ 128 h 819"/>
              <a:gd name="T22" fmla="*/ 563 w 819"/>
              <a:gd name="T23" fmla="*/ 35 h 819"/>
              <a:gd name="T24" fmla="*/ 636 w 819"/>
              <a:gd name="T25" fmla="*/ 0 h 819"/>
              <a:gd name="T26" fmla="*/ 819 w 819"/>
              <a:gd name="T27" fmla="*/ 0 h 819"/>
              <a:gd name="T28" fmla="*/ 819 w 819"/>
              <a:gd name="T29" fmla="*/ 183 h 819"/>
              <a:gd name="T30" fmla="*/ 784 w 819"/>
              <a:gd name="T31" fmla="*/ 256 h 819"/>
              <a:gd name="T32" fmla="*/ 691 w 819"/>
              <a:gd name="T33" fmla="*/ 218 h 819"/>
              <a:gd name="T34" fmla="*/ 691 w 819"/>
              <a:gd name="T35" fmla="*/ 386 h 819"/>
              <a:gd name="T36" fmla="*/ 784 w 819"/>
              <a:gd name="T37" fmla="*/ 347 h 819"/>
              <a:gd name="T38" fmla="*/ 819 w 819"/>
              <a:gd name="T39" fmla="*/ 420 h 819"/>
              <a:gd name="T40" fmla="*/ 819 w 819"/>
              <a:gd name="T41" fmla="*/ 603 h 819"/>
              <a:gd name="T42" fmla="*/ 636 w 819"/>
              <a:gd name="T43" fmla="*/ 603 h 819"/>
              <a:gd name="T44" fmla="*/ 563 w 819"/>
              <a:gd name="T45" fmla="*/ 639 h 819"/>
              <a:gd name="T46" fmla="*/ 602 w 819"/>
              <a:gd name="T47" fmla="*/ 731 h 819"/>
              <a:gd name="T48" fmla="*/ 434 w 819"/>
              <a:gd name="T49" fmla="*/ 731 h 819"/>
              <a:gd name="T50" fmla="*/ 472 w 819"/>
              <a:gd name="T51" fmla="*/ 639 h 819"/>
              <a:gd name="T52" fmla="*/ 399 w 819"/>
              <a:gd name="T53" fmla="*/ 603 h 819"/>
              <a:gd name="T54" fmla="*/ 216 w 819"/>
              <a:gd name="T55" fmla="*/ 603 h 819"/>
              <a:gd name="T56" fmla="*/ 216 w 819"/>
              <a:gd name="T57" fmla="*/ 42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9" h="819">
                <a:moveTo>
                  <a:pt x="216" y="420"/>
                </a:moveTo>
                <a:cubicBezTo>
                  <a:pt x="216" y="354"/>
                  <a:pt x="200" y="339"/>
                  <a:pt x="181" y="347"/>
                </a:cubicBezTo>
                <a:cubicBezTo>
                  <a:pt x="144" y="364"/>
                  <a:pt x="139" y="394"/>
                  <a:pt x="88" y="386"/>
                </a:cubicBezTo>
                <a:cubicBezTo>
                  <a:pt x="0" y="372"/>
                  <a:pt x="0" y="231"/>
                  <a:pt x="88" y="218"/>
                </a:cubicBezTo>
                <a:cubicBezTo>
                  <a:pt x="139" y="210"/>
                  <a:pt x="144" y="239"/>
                  <a:pt x="181" y="256"/>
                </a:cubicBezTo>
                <a:cubicBezTo>
                  <a:pt x="200" y="265"/>
                  <a:pt x="216" y="249"/>
                  <a:pt x="216" y="183"/>
                </a:cubicBezTo>
                <a:cubicBezTo>
                  <a:pt x="216" y="0"/>
                  <a:pt x="216" y="0"/>
                  <a:pt x="216" y="0"/>
                </a:cubicBezTo>
                <a:cubicBezTo>
                  <a:pt x="399" y="0"/>
                  <a:pt x="399" y="0"/>
                  <a:pt x="399" y="0"/>
                </a:cubicBezTo>
                <a:cubicBezTo>
                  <a:pt x="465" y="0"/>
                  <a:pt x="481" y="16"/>
                  <a:pt x="472" y="35"/>
                </a:cubicBezTo>
                <a:cubicBezTo>
                  <a:pt x="455" y="72"/>
                  <a:pt x="426" y="77"/>
                  <a:pt x="434" y="128"/>
                </a:cubicBezTo>
                <a:cubicBezTo>
                  <a:pt x="447" y="216"/>
                  <a:pt x="588" y="216"/>
                  <a:pt x="602" y="128"/>
                </a:cubicBezTo>
                <a:cubicBezTo>
                  <a:pt x="610" y="77"/>
                  <a:pt x="580" y="72"/>
                  <a:pt x="563" y="35"/>
                </a:cubicBezTo>
                <a:cubicBezTo>
                  <a:pt x="555" y="16"/>
                  <a:pt x="570" y="0"/>
                  <a:pt x="636" y="0"/>
                </a:cubicBezTo>
                <a:cubicBezTo>
                  <a:pt x="819" y="0"/>
                  <a:pt x="819" y="0"/>
                  <a:pt x="819" y="0"/>
                </a:cubicBezTo>
                <a:cubicBezTo>
                  <a:pt x="819" y="183"/>
                  <a:pt x="819" y="183"/>
                  <a:pt x="819" y="183"/>
                </a:cubicBezTo>
                <a:cubicBezTo>
                  <a:pt x="819" y="249"/>
                  <a:pt x="803" y="265"/>
                  <a:pt x="784" y="256"/>
                </a:cubicBezTo>
                <a:cubicBezTo>
                  <a:pt x="747" y="239"/>
                  <a:pt x="743" y="210"/>
                  <a:pt x="691" y="218"/>
                </a:cubicBezTo>
                <a:cubicBezTo>
                  <a:pt x="603" y="231"/>
                  <a:pt x="603" y="372"/>
                  <a:pt x="691" y="386"/>
                </a:cubicBezTo>
                <a:cubicBezTo>
                  <a:pt x="743" y="394"/>
                  <a:pt x="747" y="364"/>
                  <a:pt x="784" y="347"/>
                </a:cubicBezTo>
                <a:cubicBezTo>
                  <a:pt x="803" y="339"/>
                  <a:pt x="819" y="354"/>
                  <a:pt x="819" y="420"/>
                </a:cubicBezTo>
                <a:cubicBezTo>
                  <a:pt x="819" y="603"/>
                  <a:pt x="819" y="603"/>
                  <a:pt x="819" y="603"/>
                </a:cubicBezTo>
                <a:cubicBezTo>
                  <a:pt x="636" y="603"/>
                  <a:pt x="636" y="603"/>
                  <a:pt x="636" y="603"/>
                </a:cubicBezTo>
                <a:cubicBezTo>
                  <a:pt x="570" y="603"/>
                  <a:pt x="555" y="619"/>
                  <a:pt x="563" y="639"/>
                </a:cubicBezTo>
                <a:cubicBezTo>
                  <a:pt x="580" y="675"/>
                  <a:pt x="610" y="680"/>
                  <a:pt x="602" y="731"/>
                </a:cubicBezTo>
                <a:cubicBezTo>
                  <a:pt x="588" y="819"/>
                  <a:pt x="447" y="819"/>
                  <a:pt x="434" y="731"/>
                </a:cubicBezTo>
                <a:cubicBezTo>
                  <a:pt x="426" y="680"/>
                  <a:pt x="455" y="675"/>
                  <a:pt x="472" y="639"/>
                </a:cubicBezTo>
                <a:cubicBezTo>
                  <a:pt x="481" y="619"/>
                  <a:pt x="465" y="603"/>
                  <a:pt x="399" y="603"/>
                </a:cubicBezTo>
                <a:cubicBezTo>
                  <a:pt x="216" y="603"/>
                  <a:pt x="216" y="603"/>
                  <a:pt x="216" y="603"/>
                </a:cubicBezTo>
                <a:lnTo>
                  <a:pt x="216" y="42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sz="1400"/>
          </a:p>
        </p:txBody>
      </p:sp>
      <p:sp>
        <p:nvSpPr>
          <p:cNvPr id="6" name="Freeform 7"/>
          <p:cNvSpPr>
            <a:spLocks/>
          </p:cNvSpPr>
          <p:nvPr/>
        </p:nvSpPr>
        <p:spPr bwMode="auto">
          <a:xfrm rot="18910818">
            <a:off x="4049885" y="2538235"/>
            <a:ext cx="2005675" cy="2005674"/>
          </a:xfrm>
          <a:custGeom>
            <a:avLst/>
            <a:gdLst>
              <a:gd name="T0" fmla="*/ 183 w 819"/>
              <a:gd name="T1" fmla="*/ 216 h 819"/>
              <a:gd name="T2" fmla="*/ 256 w 819"/>
              <a:gd name="T3" fmla="*/ 180 h 819"/>
              <a:gd name="T4" fmla="*/ 217 w 819"/>
              <a:gd name="T5" fmla="*/ 88 h 819"/>
              <a:gd name="T6" fmla="*/ 385 w 819"/>
              <a:gd name="T7" fmla="*/ 88 h 819"/>
              <a:gd name="T8" fmla="*/ 347 w 819"/>
              <a:gd name="T9" fmla="*/ 180 h 819"/>
              <a:gd name="T10" fmla="*/ 420 w 819"/>
              <a:gd name="T11" fmla="*/ 216 h 819"/>
              <a:gd name="T12" fmla="*/ 603 w 819"/>
              <a:gd name="T13" fmla="*/ 216 h 819"/>
              <a:gd name="T14" fmla="*/ 603 w 819"/>
              <a:gd name="T15" fmla="*/ 399 h 819"/>
              <a:gd name="T16" fmla="*/ 638 w 819"/>
              <a:gd name="T17" fmla="*/ 472 h 819"/>
              <a:gd name="T18" fmla="*/ 731 w 819"/>
              <a:gd name="T19" fmla="*/ 433 h 819"/>
              <a:gd name="T20" fmla="*/ 731 w 819"/>
              <a:gd name="T21" fmla="*/ 601 h 819"/>
              <a:gd name="T22" fmla="*/ 638 w 819"/>
              <a:gd name="T23" fmla="*/ 563 h 819"/>
              <a:gd name="T24" fmla="*/ 603 w 819"/>
              <a:gd name="T25" fmla="*/ 636 h 819"/>
              <a:gd name="T26" fmla="*/ 603 w 819"/>
              <a:gd name="T27" fmla="*/ 819 h 819"/>
              <a:gd name="T28" fmla="*/ 420 w 819"/>
              <a:gd name="T29" fmla="*/ 819 h 819"/>
              <a:gd name="T30" fmla="*/ 347 w 819"/>
              <a:gd name="T31" fmla="*/ 784 h 819"/>
              <a:gd name="T32" fmla="*/ 385 w 819"/>
              <a:gd name="T33" fmla="*/ 691 h 819"/>
              <a:gd name="T34" fmla="*/ 217 w 819"/>
              <a:gd name="T35" fmla="*/ 691 h 819"/>
              <a:gd name="T36" fmla="*/ 256 w 819"/>
              <a:gd name="T37" fmla="*/ 784 h 819"/>
              <a:gd name="T38" fmla="*/ 183 w 819"/>
              <a:gd name="T39" fmla="*/ 819 h 819"/>
              <a:gd name="T40" fmla="*/ 0 w 819"/>
              <a:gd name="T41" fmla="*/ 819 h 819"/>
              <a:gd name="T42" fmla="*/ 0 w 819"/>
              <a:gd name="T43" fmla="*/ 636 h 819"/>
              <a:gd name="T44" fmla="*/ 35 w 819"/>
              <a:gd name="T45" fmla="*/ 563 h 819"/>
              <a:gd name="T46" fmla="*/ 128 w 819"/>
              <a:gd name="T47" fmla="*/ 601 h 819"/>
              <a:gd name="T48" fmla="*/ 128 w 819"/>
              <a:gd name="T49" fmla="*/ 433 h 819"/>
              <a:gd name="T50" fmla="*/ 35 w 819"/>
              <a:gd name="T51" fmla="*/ 472 h 819"/>
              <a:gd name="T52" fmla="*/ 0 w 819"/>
              <a:gd name="T53" fmla="*/ 399 h 819"/>
              <a:gd name="T54" fmla="*/ 0 w 819"/>
              <a:gd name="T55" fmla="*/ 216 h 819"/>
              <a:gd name="T56" fmla="*/ 183 w 819"/>
              <a:gd name="T57" fmla="*/ 216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9" h="819">
                <a:moveTo>
                  <a:pt x="183" y="216"/>
                </a:moveTo>
                <a:cubicBezTo>
                  <a:pt x="249" y="216"/>
                  <a:pt x="264" y="200"/>
                  <a:pt x="256" y="180"/>
                </a:cubicBezTo>
                <a:cubicBezTo>
                  <a:pt x="239" y="144"/>
                  <a:pt x="209" y="139"/>
                  <a:pt x="217" y="88"/>
                </a:cubicBezTo>
                <a:cubicBezTo>
                  <a:pt x="231" y="0"/>
                  <a:pt x="372" y="0"/>
                  <a:pt x="385" y="88"/>
                </a:cubicBezTo>
                <a:cubicBezTo>
                  <a:pt x="393" y="139"/>
                  <a:pt x="364" y="144"/>
                  <a:pt x="347" y="180"/>
                </a:cubicBezTo>
                <a:cubicBezTo>
                  <a:pt x="338" y="200"/>
                  <a:pt x="354" y="216"/>
                  <a:pt x="420" y="216"/>
                </a:cubicBezTo>
                <a:cubicBezTo>
                  <a:pt x="603" y="216"/>
                  <a:pt x="603" y="216"/>
                  <a:pt x="603" y="216"/>
                </a:cubicBezTo>
                <a:cubicBezTo>
                  <a:pt x="603" y="399"/>
                  <a:pt x="603" y="399"/>
                  <a:pt x="603" y="399"/>
                </a:cubicBezTo>
                <a:cubicBezTo>
                  <a:pt x="603" y="465"/>
                  <a:pt x="619" y="480"/>
                  <a:pt x="638" y="472"/>
                </a:cubicBezTo>
                <a:cubicBezTo>
                  <a:pt x="675" y="455"/>
                  <a:pt x="680" y="425"/>
                  <a:pt x="731" y="433"/>
                </a:cubicBezTo>
                <a:cubicBezTo>
                  <a:pt x="819" y="447"/>
                  <a:pt x="819" y="588"/>
                  <a:pt x="731" y="601"/>
                </a:cubicBezTo>
                <a:cubicBezTo>
                  <a:pt x="680" y="610"/>
                  <a:pt x="675" y="580"/>
                  <a:pt x="638" y="563"/>
                </a:cubicBezTo>
                <a:cubicBezTo>
                  <a:pt x="619" y="554"/>
                  <a:pt x="603" y="570"/>
                  <a:pt x="603" y="636"/>
                </a:cubicBezTo>
                <a:cubicBezTo>
                  <a:pt x="603" y="819"/>
                  <a:pt x="603" y="819"/>
                  <a:pt x="603" y="819"/>
                </a:cubicBezTo>
                <a:cubicBezTo>
                  <a:pt x="420" y="819"/>
                  <a:pt x="420" y="819"/>
                  <a:pt x="420" y="819"/>
                </a:cubicBezTo>
                <a:cubicBezTo>
                  <a:pt x="354" y="819"/>
                  <a:pt x="338" y="803"/>
                  <a:pt x="347" y="784"/>
                </a:cubicBezTo>
                <a:cubicBezTo>
                  <a:pt x="364" y="747"/>
                  <a:pt x="393" y="742"/>
                  <a:pt x="385" y="691"/>
                </a:cubicBezTo>
                <a:cubicBezTo>
                  <a:pt x="372" y="603"/>
                  <a:pt x="231" y="603"/>
                  <a:pt x="217" y="691"/>
                </a:cubicBezTo>
                <a:cubicBezTo>
                  <a:pt x="209" y="742"/>
                  <a:pt x="239" y="747"/>
                  <a:pt x="256" y="784"/>
                </a:cubicBezTo>
                <a:cubicBezTo>
                  <a:pt x="264" y="803"/>
                  <a:pt x="249" y="819"/>
                  <a:pt x="183" y="819"/>
                </a:cubicBezTo>
                <a:cubicBezTo>
                  <a:pt x="0" y="819"/>
                  <a:pt x="0" y="819"/>
                  <a:pt x="0" y="819"/>
                </a:cubicBezTo>
                <a:cubicBezTo>
                  <a:pt x="0" y="636"/>
                  <a:pt x="0" y="636"/>
                  <a:pt x="0" y="636"/>
                </a:cubicBezTo>
                <a:cubicBezTo>
                  <a:pt x="0" y="570"/>
                  <a:pt x="16" y="554"/>
                  <a:pt x="35" y="563"/>
                </a:cubicBezTo>
                <a:cubicBezTo>
                  <a:pt x="72" y="580"/>
                  <a:pt x="76" y="610"/>
                  <a:pt x="128" y="601"/>
                </a:cubicBezTo>
                <a:cubicBezTo>
                  <a:pt x="216" y="588"/>
                  <a:pt x="216" y="447"/>
                  <a:pt x="128" y="433"/>
                </a:cubicBezTo>
                <a:cubicBezTo>
                  <a:pt x="76" y="425"/>
                  <a:pt x="72" y="455"/>
                  <a:pt x="35" y="472"/>
                </a:cubicBezTo>
                <a:cubicBezTo>
                  <a:pt x="16" y="480"/>
                  <a:pt x="0" y="465"/>
                  <a:pt x="0" y="399"/>
                </a:cubicBezTo>
                <a:cubicBezTo>
                  <a:pt x="0" y="216"/>
                  <a:pt x="0" y="216"/>
                  <a:pt x="0" y="216"/>
                </a:cubicBezTo>
                <a:lnTo>
                  <a:pt x="183" y="2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1400"/>
          </a:p>
        </p:txBody>
      </p:sp>
      <p:cxnSp>
        <p:nvCxnSpPr>
          <p:cNvPr id="18" name="Straight Connector 17"/>
          <p:cNvCxnSpPr/>
          <p:nvPr/>
        </p:nvCxnSpPr>
        <p:spPr>
          <a:xfrm flipH="1">
            <a:off x="7920635" y="2066925"/>
            <a:ext cx="1188720" cy="0"/>
          </a:xfrm>
          <a:prstGeom prst="line">
            <a:avLst/>
          </a:prstGeom>
          <a:ln w="15875">
            <a:solidFill>
              <a:schemeClr val="tx1">
                <a:lumMod val="50000"/>
                <a:lumOff val="50000"/>
              </a:schemeClr>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92001" y="2066925"/>
            <a:ext cx="0" cy="1371600"/>
          </a:xfrm>
          <a:prstGeom prst="line">
            <a:avLst/>
          </a:prstGeom>
          <a:ln w="15875">
            <a:solidFill>
              <a:schemeClr val="tx1">
                <a:lumMod val="50000"/>
                <a:lumOff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3394394" y="161912"/>
            <a:ext cx="0" cy="4114800"/>
          </a:xfrm>
          <a:prstGeom prst="line">
            <a:avLst/>
          </a:prstGeom>
          <a:ln w="15875">
            <a:solidFill>
              <a:schemeClr val="tx1">
                <a:lumMod val="50000"/>
                <a:lumOff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a:off x="1199834" y="2356471"/>
            <a:ext cx="274320" cy="0"/>
          </a:xfrm>
          <a:prstGeom prst="line">
            <a:avLst/>
          </a:prstGeom>
          <a:ln w="15875">
            <a:solidFill>
              <a:schemeClr val="tx1">
                <a:lumMod val="50000"/>
                <a:lumOff val="50000"/>
              </a:schemeClr>
            </a:solidFill>
            <a:prstDash val="sysDash"/>
            <a:headEnd type="ova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flipH="1" flipV="1">
            <a:off x="2054291" y="4898735"/>
            <a:ext cx="2743200" cy="274320"/>
            <a:chOff x="1483044" y="2371711"/>
            <a:chExt cx="2743200" cy="274320"/>
          </a:xfrm>
        </p:grpSpPr>
        <p:cxnSp>
          <p:nvCxnSpPr>
            <p:cNvPr id="28" name="Straight Connector 27"/>
            <p:cNvCxnSpPr/>
            <p:nvPr/>
          </p:nvCxnSpPr>
          <p:spPr>
            <a:xfrm rot="16200000">
              <a:off x="2854644" y="1000112"/>
              <a:ext cx="0" cy="2743200"/>
            </a:xfrm>
            <a:prstGeom prst="line">
              <a:avLst/>
            </a:prstGeom>
            <a:ln w="15875">
              <a:solidFill>
                <a:schemeClr val="tx1">
                  <a:lumMod val="50000"/>
                  <a:lumOff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a:off x="1352234" y="2508871"/>
              <a:ext cx="274320" cy="0"/>
            </a:xfrm>
            <a:prstGeom prst="line">
              <a:avLst/>
            </a:prstGeom>
            <a:ln w="15875">
              <a:solidFill>
                <a:schemeClr val="tx1">
                  <a:lumMod val="50000"/>
                  <a:lumOff val="50000"/>
                </a:schemeClr>
              </a:solidFill>
              <a:prstDash val="sysDash"/>
              <a:headEnd type="oval"/>
            </a:ln>
          </p:spPr>
          <p:style>
            <a:lnRef idx="1">
              <a:schemeClr val="accent1"/>
            </a:lnRef>
            <a:fillRef idx="0">
              <a:schemeClr val="accent1"/>
            </a:fillRef>
            <a:effectRef idx="0">
              <a:schemeClr val="accent1"/>
            </a:effectRef>
            <a:fontRef idx="minor">
              <a:schemeClr val="tx1"/>
            </a:fontRef>
          </p:style>
        </p:cxnSp>
      </p:grpSp>
      <p:sp>
        <p:nvSpPr>
          <p:cNvPr id="33" name="Text Placeholder 3"/>
          <p:cNvSpPr txBox="1">
            <a:spLocks/>
          </p:cNvSpPr>
          <p:nvPr/>
        </p:nvSpPr>
        <p:spPr>
          <a:xfrm>
            <a:off x="1439333" y="5297017"/>
            <a:ext cx="2652890" cy="940094"/>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solidFill>
                  <a:schemeClr val="tx1">
                    <a:lumMod val="85000"/>
                    <a:lumOff val="15000"/>
                  </a:schemeClr>
                </a:solidFill>
                <a:latin typeface="Arial" panose="020B0604020202020204" pitchFamily="34" charset="0"/>
                <a:cs typeface="Arial" panose="020B0604020202020204" pitchFamily="34" charset="0"/>
              </a:rPr>
              <a:t>Home</a:t>
            </a:r>
            <a:r>
              <a:rPr lang="en-US" sz="2400" b="1" dirty="0">
                <a:solidFill>
                  <a:schemeClr val="tx1">
                    <a:lumMod val="85000"/>
                    <a:lumOff val="15000"/>
                  </a:schemeClr>
                </a:solidFill>
                <a:latin typeface="Arial" panose="020B0604020202020204" pitchFamily="34" charset="0"/>
                <a:cs typeface="Arial" panose="020B0604020202020204" pitchFamily="34" charset="0"/>
              </a:rPr>
              <a:t>-based </a:t>
            </a:r>
            <a:br>
              <a:rPr lang="en-US" sz="2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a:solidFill>
                  <a:schemeClr val="tx1">
                    <a:lumMod val="85000"/>
                    <a:lumOff val="15000"/>
                  </a:schemeClr>
                </a:solidFill>
                <a:latin typeface="Arial" panose="020B0604020202020204" pitchFamily="34" charset="0"/>
                <a:cs typeface="Arial" panose="020B0604020202020204" pitchFamily="34" charset="0"/>
              </a:rPr>
              <a:t>incarceration </a:t>
            </a:r>
            <a:br>
              <a:rPr lang="en-US" sz="2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smtClean="0">
                <a:solidFill>
                  <a:schemeClr val="tx1">
                    <a:lumMod val="85000"/>
                    <a:lumOff val="15000"/>
                  </a:schemeClr>
                </a:solidFill>
                <a:latin typeface="Arial" panose="020B0604020202020204" pitchFamily="34" charset="0"/>
                <a:cs typeface="Arial" panose="020B0604020202020204" pitchFamily="34" charset="0"/>
              </a:rPr>
              <a:t>alternatives</a:t>
            </a:r>
            <a:endParaRPr lang="en-US" sz="24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1" name="Text Placeholder 3"/>
          <p:cNvSpPr txBox="1">
            <a:spLocks/>
          </p:cNvSpPr>
          <p:nvPr/>
        </p:nvSpPr>
        <p:spPr>
          <a:xfrm>
            <a:off x="1165339" y="2617594"/>
            <a:ext cx="2652890" cy="940094"/>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chemeClr val="tx1">
                    <a:lumMod val="85000"/>
                    <a:lumOff val="15000"/>
                  </a:schemeClr>
                </a:solidFill>
                <a:latin typeface="Arial" panose="020B0604020202020204" pitchFamily="34" charset="0"/>
                <a:cs typeface="Arial" panose="020B0604020202020204" pitchFamily="34" charset="0"/>
              </a:rPr>
              <a:t>Mental health </a:t>
            </a:r>
            <a:r>
              <a:rPr lang="en-US" sz="2400" b="1" dirty="0" smtClean="0">
                <a:solidFill>
                  <a:schemeClr val="tx1">
                    <a:lumMod val="85000"/>
                    <a:lumOff val="15000"/>
                  </a:schemeClr>
                </a:solidFill>
                <a:latin typeface="Arial" panose="020B0604020202020204" pitchFamily="34" charset="0"/>
                <a:cs typeface="Arial" panose="020B0604020202020204" pitchFamily="34" charset="0"/>
              </a:rPr>
              <a:t>assessments </a:t>
            </a:r>
            <a:r>
              <a:rPr lang="en-US" sz="2400" b="1" dirty="0">
                <a:solidFill>
                  <a:schemeClr val="tx1">
                    <a:lumMod val="85000"/>
                    <a:lumOff val="15000"/>
                  </a:schemeClr>
                </a:solidFill>
                <a:latin typeface="Arial" panose="020B0604020202020204" pitchFamily="34" charset="0"/>
                <a:cs typeface="Arial" panose="020B0604020202020204" pitchFamily="34" charset="0"/>
              </a:rPr>
              <a:t/>
            </a:r>
            <a:br>
              <a:rPr lang="en-US" sz="2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a:solidFill>
                  <a:schemeClr val="tx1">
                    <a:lumMod val="85000"/>
                    <a:lumOff val="15000"/>
                  </a:schemeClr>
                </a:solidFill>
                <a:latin typeface="Arial" panose="020B0604020202020204" pitchFamily="34" charset="0"/>
                <a:cs typeface="Arial" panose="020B0604020202020204" pitchFamily="34" charset="0"/>
              </a:rPr>
              <a:t>and services</a:t>
            </a:r>
          </a:p>
        </p:txBody>
      </p:sp>
      <p:sp>
        <p:nvSpPr>
          <p:cNvPr id="42" name="Text Placeholder 3"/>
          <p:cNvSpPr txBox="1">
            <a:spLocks/>
          </p:cNvSpPr>
          <p:nvPr/>
        </p:nvSpPr>
        <p:spPr>
          <a:xfrm>
            <a:off x="8122357" y="2269066"/>
            <a:ext cx="3812468" cy="940094"/>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chemeClr val="tx1">
                    <a:lumMod val="85000"/>
                    <a:lumOff val="15000"/>
                  </a:schemeClr>
                </a:solidFill>
                <a:latin typeface="Arial" panose="020B0604020202020204" pitchFamily="34" charset="0"/>
                <a:cs typeface="Arial" panose="020B0604020202020204" pitchFamily="34" charset="0"/>
              </a:rPr>
              <a:t>Drug rehabilitation </a:t>
            </a:r>
            <a:br>
              <a:rPr lang="en-US" sz="2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a:solidFill>
                  <a:schemeClr val="tx1">
                    <a:lumMod val="85000"/>
                    <a:lumOff val="15000"/>
                  </a:schemeClr>
                </a:solidFill>
                <a:latin typeface="Arial" panose="020B0604020202020204" pitchFamily="34" charset="0"/>
                <a:cs typeface="Arial" panose="020B0604020202020204" pitchFamily="34" charset="0"/>
              </a:rPr>
              <a:t>treatments and counseling</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651" y="2427111"/>
            <a:ext cx="593747" cy="804334"/>
          </a:xfrm>
          <a:prstGeom prst="rect">
            <a:avLst/>
          </a:prstGeom>
          <a:ln>
            <a:noFill/>
          </a:ln>
          <a:effectLst/>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8323" y="3810001"/>
            <a:ext cx="842948" cy="818444"/>
          </a:xfrm>
          <a:prstGeom prst="rect">
            <a:avLst/>
          </a:prstGeom>
          <a:ln>
            <a:noFill/>
          </a:ln>
          <a:effectLst/>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111" y="3247349"/>
            <a:ext cx="711822" cy="667333"/>
          </a:xfrm>
          <a:prstGeom prst="rect">
            <a:avLst/>
          </a:prstGeom>
          <a:ln>
            <a:noFill/>
          </a:ln>
          <a:effectLst/>
        </p:spPr>
      </p:pic>
      <p:sp>
        <p:nvSpPr>
          <p:cNvPr id="8" name="TextBox 7"/>
          <p:cNvSpPr txBox="1"/>
          <p:nvPr/>
        </p:nvSpPr>
        <p:spPr>
          <a:xfrm>
            <a:off x="166932" y="6414659"/>
            <a:ext cx="7325744" cy="253916"/>
          </a:xfrm>
          <a:prstGeom prst="rect">
            <a:avLst/>
          </a:prstGeom>
          <a:noFill/>
        </p:spPr>
        <p:txBody>
          <a:bodyPr wrap="square" rtlCol="0">
            <a:spAutoFit/>
          </a:bodyPr>
          <a:lstStyle/>
          <a:p>
            <a:r>
              <a:rPr lang="en-US" sz="1050" i="1" u="sng" dirty="0">
                <a:latin typeface="Aleo"/>
                <a:cs typeface="Aleo"/>
                <a:hlinkClick r:id="rId6"/>
              </a:rPr>
              <a:t>Innovator Profile: </a:t>
            </a:r>
            <a:r>
              <a:rPr lang="en-US" sz="1050" i="1" u="sng" dirty="0" smtClean="0">
                <a:latin typeface="Aleo"/>
                <a:cs typeface="Aleo"/>
                <a:hlinkClick r:id="rId6"/>
              </a:rPr>
              <a:t>JusticeHome</a:t>
            </a:r>
            <a:r>
              <a:rPr lang="en-US" sz="1050" i="1" dirty="0" smtClean="0">
                <a:latin typeface="Aleo"/>
                <a:cs typeface="Aleo"/>
                <a:hlinkClick r:id="rId6"/>
              </a:rPr>
              <a:t>, Women’s </a:t>
            </a:r>
            <a:r>
              <a:rPr lang="en-US" sz="1050" i="1" dirty="0">
                <a:latin typeface="Aleo"/>
                <a:cs typeface="Aleo"/>
                <a:hlinkClick r:id="rId6"/>
              </a:rPr>
              <a:t>Prison Association</a:t>
            </a:r>
            <a:endParaRPr lang="en-US" sz="1050" i="1" u="sng" dirty="0">
              <a:latin typeface="Aleo"/>
              <a:cs typeface="Aleo"/>
            </a:endParaRPr>
          </a:p>
        </p:txBody>
      </p:sp>
    </p:spTree>
    <p:extLst>
      <p:ext uri="{BB962C8B-B14F-4D97-AF65-F5344CB8AC3E}">
        <p14:creationId xmlns:p14="http://schemas.microsoft.com/office/powerpoint/2010/main" val="2010790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Effect>
                      <a14:brightnessContrast contrast="2000"/>
                    </a14:imgEffect>
                  </a14:imgLayer>
                </a14:imgProps>
              </a:ext>
              <a:ext uri="{28A0092B-C50C-407E-A947-70E740481C1C}">
                <a14:useLocalDpi xmlns:a14="http://schemas.microsoft.com/office/drawing/2010/main" val="0"/>
              </a:ext>
            </a:extLst>
          </a:blip>
          <a:srcRect l="41062" t="13175" r="2137"/>
          <a:stretch/>
        </p:blipFill>
        <p:spPr>
          <a:xfrm>
            <a:off x="5889625" y="0"/>
            <a:ext cx="6302375" cy="6858000"/>
          </a:xfrm>
          <a:prstGeom prst="rect">
            <a:avLst/>
          </a:prstGeom>
          <a:blipFill dpi="0" rotWithShape="1">
            <a:blip r:embed="rId5">
              <a:alphaModFix amt="15000"/>
            </a:blip>
            <a:srcRect/>
            <a:tile tx="0" ty="0" sx="100000" sy="100000" flip="none" algn="tl"/>
          </a:blipFill>
        </p:spPr>
      </p:pic>
      <p:sp>
        <p:nvSpPr>
          <p:cNvPr id="7" name="Text Placeholder 6"/>
          <p:cNvSpPr>
            <a:spLocks noGrp="1"/>
          </p:cNvSpPr>
          <p:nvPr>
            <p:ph type="body" sz="quarter" idx="19"/>
          </p:nvPr>
        </p:nvSpPr>
        <p:spPr>
          <a:xfrm>
            <a:off x="458528" y="2156708"/>
            <a:ext cx="5384800" cy="4176191"/>
          </a:xfrm>
        </p:spPr>
        <p:txBody>
          <a:bodyPr>
            <a:normAutofit/>
          </a:bodyPr>
          <a:lstStyle/>
          <a:p>
            <a:r>
              <a:rPr lang="en-US" sz="1800" dirty="0" smtClean="0">
                <a:solidFill>
                  <a:schemeClr val="tx2">
                    <a:lumMod val="75000"/>
                  </a:schemeClr>
                </a:solidFill>
                <a:latin typeface="Arial" panose="020B0604020202020204" pitchFamily="34" charset="0"/>
                <a:cs typeface="Arial" panose="020B0604020202020204" pitchFamily="34" charset="0"/>
              </a:rPr>
              <a:t>Courts/dockets and treatment groups </a:t>
            </a:r>
            <a:br>
              <a:rPr lang="en-US" sz="1800" dirty="0" smtClean="0">
                <a:solidFill>
                  <a:schemeClr val="tx2">
                    <a:lumMod val="75000"/>
                  </a:schemeClr>
                </a:solidFill>
                <a:latin typeface="Arial" panose="020B0604020202020204" pitchFamily="34" charset="0"/>
                <a:cs typeface="Arial" panose="020B0604020202020204" pitchFamily="34" charset="0"/>
              </a:rPr>
            </a:br>
            <a:r>
              <a:rPr lang="en-US" sz="1800" dirty="0" smtClean="0">
                <a:solidFill>
                  <a:schemeClr val="tx2">
                    <a:lumMod val="75000"/>
                  </a:schemeClr>
                </a:solidFill>
                <a:latin typeface="Arial" panose="020B0604020202020204" pitchFamily="34" charset="0"/>
                <a:cs typeface="Arial" panose="020B0604020202020204" pitchFamily="34" charset="0"/>
              </a:rPr>
              <a:t>should be women-only</a:t>
            </a:r>
          </a:p>
          <a:p>
            <a:r>
              <a:rPr lang="en-US" sz="1800" dirty="0" smtClean="0">
                <a:solidFill>
                  <a:schemeClr val="tx2">
                    <a:lumMod val="75000"/>
                  </a:schemeClr>
                </a:solidFill>
                <a:latin typeface="Arial" panose="020B0604020202020204" pitchFamily="34" charset="0"/>
                <a:cs typeface="Arial" panose="020B0604020202020204" pitchFamily="34" charset="0"/>
              </a:rPr>
              <a:t>Offer </a:t>
            </a:r>
            <a:r>
              <a:rPr lang="en-US" sz="1800" dirty="0">
                <a:solidFill>
                  <a:schemeClr val="tx2">
                    <a:lumMod val="75000"/>
                  </a:schemeClr>
                </a:solidFill>
                <a:latin typeface="Arial" panose="020B0604020202020204" pitchFamily="34" charset="0"/>
                <a:cs typeface="Arial" panose="020B0604020202020204" pitchFamily="34" charset="0"/>
              </a:rPr>
              <a:t>individual assessments</a:t>
            </a:r>
          </a:p>
          <a:p>
            <a:r>
              <a:rPr lang="en-US" sz="1800" dirty="0" smtClean="0">
                <a:solidFill>
                  <a:schemeClr val="tx2">
                    <a:lumMod val="75000"/>
                  </a:schemeClr>
                </a:solidFill>
                <a:latin typeface="Arial" panose="020B0604020202020204" pitchFamily="34" charset="0"/>
                <a:cs typeface="Arial" panose="020B0604020202020204" pitchFamily="34" charset="0"/>
              </a:rPr>
              <a:t>Provide </a:t>
            </a:r>
            <a:r>
              <a:rPr lang="en-US" sz="1800" dirty="0">
                <a:solidFill>
                  <a:schemeClr val="tx2">
                    <a:lumMod val="75000"/>
                  </a:schemeClr>
                </a:solidFill>
                <a:latin typeface="Arial" panose="020B0604020202020204" pitchFamily="34" charset="0"/>
                <a:cs typeface="Arial" panose="020B0604020202020204" pitchFamily="34" charset="0"/>
              </a:rPr>
              <a:t>highly focused services</a:t>
            </a:r>
          </a:p>
          <a:p>
            <a:pPr lvl="1"/>
            <a:r>
              <a:rPr lang="en-US" sz="1800" dirty="0">
                <a:solidFill>
                  <a:schemeClr val="tx2">
                    <a:lumMod val="75000"/>
                  </a:schemeClr>
                </a:solidFill>
                <a:latin typeface="Arial" panose="020B0604020202020204" pitchFamily="34" charset="0"/>
                <a:cs typeface="Arial" panose="020B0604020202020204" pitchFamily="34" charset="0"/>
              </a:rPr>
              <a:t>Cognitive behavioral treatment</a:t>
            </a:r>
          </a:p>
          <a:p>
            <a:pPr lvl="1"/>
            <a:r>
              <a:rPr lang="en-US" sz="1800" dirty="0">
                <a:solidFill>
                  <a:schemeClr val="tx2">
                    <a:lumMod val="75000"/>
                  </a:schemeClr>
                </a:solidFill>
                <a:latin typeface="Arial" panose="020B0604020202020204" pitchFamily="34" charset="0"/>
                <a:cs typeface="Arial" panose="020B0604020202020204" pitchFamily="34" charset="0"/>
              </a:rPr>
              <a:t>Trauma services</a:t>
            </a:r>
          </a:p>
          <a:p>
            <a:r>
              <a:rPr lang="en-US" sz="1800" dirty="0">
                <a:solidFill>
                  <a:schemeClr val="tx2">
                    <a:lumMod val="75000"/>
                  </a:schemeClr>
                </a:solidFill>
                <a:latin typeface="Arial" panose="020B0604020202020204" pitchFamily="34" charset="0"/>
                <a:cs typeface="Arial" panose="020B0604020202020204" pitchFamily="34" charset="0"/>
              </a:rPr>
              <a:t>Maintain contact with “treatment team”</a:t>
            </a:r>
          </a:p>
          <a:p>
            <a:pPr lvl="1"/>
            <a:r>
              <a:rPr lang="en-US" sz="1800" dirty="0">
                <a:solidFill>
                  <a:schemeClr val="tx2">
                    <a:lumMod val="75000"/>
                  </a:schemeClr>
                </a:solidFill>
                <a:latin typeface="Arial" panose="020B0604020202020204" pitchFamily="34" charset="0"/>
                <a:cs typeface="Arial" panose="020B0604020202020204" pitchFamily="34" charset="0"/>
              </a:rPr>
              <a:t>Judge</a:t>
            </a:r>
          </a:p>
          <a:p>
            <a:pPr lvl="1"/>
            <a:r>
              <a:rPr lang="en-US" sz="1800" dirty="0">
                <a:solidFill>
                  <a:schemeClr val="tx2">
                    <a:lumMod val="75000"/>
                  </a:schemeClr>
                </a:solidFill>
                <a:latin typeface="Arial" panose="020B0604020202020204" pitchFamily="34" charset="0"/>
                <a:cs typeface="Arial" panose="020B0604020202020204" pitchFamily="34" charset="0"/>
              </a:rPr>
              <a:t>District Attorney</a:t>
            </a:r>
          </a:p>
          <a:p>
            <a:pPr lvl="1"/>
            <a:r>
              <a:rPr lang="en-US" sz="1800" dirty="0">
                <a:solidFill>
                  <a:schemeClr val="tx2">
                    <a:lumMod val="75000"/>
                  </a:schemeClr>
                </a:solidFill>
                <a:latin typeface="Arial" panose="020B0604020202020204" pitchFamily="34" charset="0"/>
                <a:cs typeface="Arial" panose="020B0604020202020204" pitchFamily="34" charset="0"/>
              </a:rPr>
              <a:t>Court Coordinator</a:t>
            </a:r>
          </a:p>
          <a:p>
            <a:pPr lvl="1"/>
            <a:r>
              <a:rPr lang="en-US" sz="1800" dirty="0">
                <a:solidFill>
                  <a:schemeClr val="tx2">
                    <a:lumMod val="75000"/>
                  </a:schemeClr>
                </a:solidFill>
                <a:latin typeface="Arial" panose="020B0604020202020204" pitchFamily="34" charset="0"/>
                <a:cs typeface="Arial" panose="020B0604020202020204" pitchFamily="34" charset="0"/>
              </a:rPr>
              <a:t>Jail/work release captain</a:t>
            </a:r>
          </a:p>
          <a:p>
            <a:pPr lvl="1"/>
            <a:r>
              <a:rPr lang="en-US" sz="1800" dirty="0">
                <a:solidFill>
                  <a:schemeClr val="tx2">
                    <a:lumMod val="75000"/>
                  </a:schemeClr>
                </a:solidFill>
                <a:latin typeface="Arial" panose="020B0604020202020204" pitchFamily="34" charset="0"/>
                <a:cs typeface="Arial" panose="020B0604020202020204" pitchFamily="34" charset="0"/>
              </a:rPr>
              <a:t>Treatment provider</a:t>
            </a:r>
          </a:p>
        </p:txBody>
      </p:sp>
      <p:sp>
        <p:nvSpPr>
          <p:cNvPr id="10" name="Text Placeholder 5"/>
          <p:cNvSpPr>
            <a:spLocks noGrp="1"/>
          </p:cNvSpPr>
          <p:nvPr>
            <p:ph type="body" sz="quarter" idx="11"/>
          </p:nvPr>
        </p:nvSpPr>
        <p:spPr>
          <a:xfrm>
            <a:off x="329184" y="1005840"/>
            <a:ext cx="5344978" cy="539287"/>
          </a:xfrm>
        </p:spPr>
        <p:txBody>
          <a:bodyPr/>
          <a:lstStyle/>
          <a:p>
            <a:pPr algn="l"/>
            <a:r>
              <a:rPr lang="en-US" dirty="0">
                <a:solidFill>
                  <a:schemeClr val="tx2">
                    <a:lumMod val="75000"/>
                  </a:schemeClr>
                </a:solidFill>
                <a:latin typeface="Arial" panose="020B0604020202020204" pitchFamily="34" charset="0"/>
                <a:cs typeface="Arial" panose="020B0604020202020204" pitchFamily="34" charset="0"/>
              </a:rPr>
              <a:t>Develop Women-Centric </a:t>
            </a:r>
            <a:r>
              <a:rPr lang="en-US" b="1" dirty="0" smtClean="0">
                <a:solidFill>
                  <a:schemeClr val="tx2">
                    <a:lumMod val="75000"/>
                  </a:schemeClr>
                </a:solidFill>
                <a:latin typeface="Arial" panose="020B0604020202020204" pitchFamily="34" charset="0"/>
                <a:cs typeface="Arial" panose="020B0604020202020204" pitchFamily="34" charset="0"/>
              </a:rPr>
              <a:t>PROBLEM SOLVING &amp; </a:t>
            </a:r>
            <a:br>
              <a:rPr lang="en-US" b="1" dirty="0" smtClean="0">
                <a:solidFill>
                  <a:schemeClr val="tx2">
                    <a:lumMod val="75000"/>
                  </a:schemeClr>
                </a:solidFill>
                <a:latin typeface="Arial" panose="020B0604020202020204" pitchFamily="34" charset="0"/>
                <a:cs typeface="Arial" panose="020B0604020202020204" pitchFamily="34" charset="0"/>
              </a:rPr>
            </a:br>
            <a:r>
              <a:rPr lang="en-US" b="1" dirty="0" smtClean="0">
                <a:solidFill>
                  <a:schemeClr val="tx2">
                    <a:lumMod val="75000"/>
                  </a:schemeClr>
                </a:solidFill>
                <a:latin typeface="Arial" panose="020B0604020202020204" pitchFamily="34" charset="0"/>
                <a:cs typeface="Arial" panose="020B0604020202020204" pitchFamily="34" charset="0"/>
              </a:rPr>
              <a:t>TREATMENT COURTS/DOCKETS</a:t>
            </a:r>
            <a:endParaRPr lang="en-US" b="1" baseline="30000" dirty="0">
              <a:solidFill>
                <a:schemeClr val="tx2">
                  <a:lumMod val="75000"/>
                </a:schemeClr>
              </a:solidFill>
              <a:latin typeface="Arial" panose="020B0604020202020204" pitchFamily="34" charset="0"/>
              <a:cs typeface="Arial" panose="020B0604020202020204" pitchFamily="34" charset="0"/>
            </a:endParaRPr>
          </a:p>
        </p:txBody>
      </p:sp>
      <p:sp>
        <p:nvSpPr>
          <p:cNvPr id="9" name="Rectangle 8"/>
          <p:cNvSpPr/>
          <p:nvPr/>
        </p:nvSpPr>
        <p:spPr>
          <a:xfrm rot="16200000">
            <a:off x="2456081" y="3401793"/>
            <a:ext cx="6858000" cy="54411"/>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extBox 1"/>
          <p:cNvSpPr txBox="1"/>
          <p:nvPr/>
        </p:nvSpPr>
        <p:spPr>
          <a:xfrm>
            <a:off x="166231" y="6254662"/>
            <a:ext cx="5507931" cy="415498"/>
          </a:xfrm>
          <a:prstGeom prst="rect">
            <a:avLst/>
          </a:prstGeom>
          <a:noFill/>
        </p:spPr>
        <p:txBody>
          <a:bodyPr wrap="square" rtlCol="0">
            <a:spAutoFit/>
          </a:bodyPr>
          <a:lstStyle/>
          <a:p>
            <a:pPr>
              <a:spcBef>
                <a:spcPts val="0"/>
              </a:spcBef>
            </a:pPr>
            <a:r>
              <a:rPr lang="en-US" sz="1050" i="1" u="sng" dirty="0">
                <a:solidFill>
                  <a:schemeClr val="tx1">
                    <a:lumMod val="50000"/>
                    <a:lumOff val="50000"/>
                  </a:schemeClr>
                </a:solidFill>
                <a:latin typeface="Aleo"/>
                <a:cs typeface="Aleo"/>
                <a:hlinkClick r:id="rId6"/>
              </a:rPr>
              <a:t>Innovator Profile: Eau Claire County, WI, Alternatives to Incarcerating Mothers (AIM) Court, </a:t>
            </a:r>
            <a:r>
              <a:rPr lang="en-US" sz="1050" dirty="0">
                <a:solidFill>
                  <a:schemeClr val="tx1">
                    <a:lumMod val="50000"/>
                    <a:lumOff val="50000"/>
                  </a:schemeClr>
                </a:solidFill>
                <a:latin typeface="Aleo"/>
                <a:cs typeface="Aleo"/>
              </a:rPr>
              <a:t>National Resource Center on Justice Involved Women, 2014   </a:t>
            </a:r>
          </a:p>
        </p:txBody>
      </p:sp>
    </p:spTree>
    <p:extLst>
      <p:ext uri="{BB962C8B-B14F-4D97-AF65-F5344CB8AC3E}">
        <p14:creationId xmlns:p14="http://schemas.microsoft.com/office/powerpoint/2010/main" val="2051376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8000">
              <a:schemeClr val="bg2"/>
            </a:gs>
            <a:gs pos="100000">
              <a:schemeClr val="tx2">
                <a:lumMod val="20000"/>
                <a:lumOff val="80000"/>
              </a:schemeClr>
            </a:gs>
            <a:gs pos="0">
              <a:schemeClr val="tx2">
                <a:lumMod val="20000"/>
                <a:lumOff val="80000"/>
              </a:schemeClr>
            </a:gs>
          </a:gsLst>
          <a:lin ang="3000000" scaled="0"/>
        </a:gradFill>
        <a:effectLst/>
      </p:bgPr>
    </p:bg>
    <p:spTree>
      <p:nvGrpSpPr>
        <p:cNvPr id="1" name=""/>
        <p:cNvGrpSpPr/>
        <p:nvPr/>
      </p:nvGrpSpPr>
      <p:grpSpPr>
        <a:xfrm>
          <a:off x="0" y="0"/>
          <a:ext cx="0" cy="0"/>
          <a:chOff x="0" y="0"/>
          <a:chExt cx="0" cy="0"/>
        </a:xfrm>
      </p:grpSpPr>
      <p:sp>
        <p:nvSpPr>
          <p:cNvPr id="5" name="TextBox 4"/>
          <p:cNvSpPr txBox="1"/>
          <p:nvPr/>
        </p:nvSpPr>
        <p:spPr>
          <a:xfrm>
            <a:off x="742790" y="2847254"/>
            <a:ext cx="11202284" cy="1569660"/>
          </a:xfrm>
          <a:prstGeom prst="rect">
            <a:avLst/>
          </a:prstGeom>
          <a:noFill/>
        </p:spPr>
        <p:txBody>
          <a:bodyPr wrap="square" rtlCol="0">
            <a:spAutoFit/>
          </a:bodyPr>
          <a:lstStyle/>
          <a:p>
            <a:r>
              <a:rPr lang="en-US" sz="4800" b="1" dirty="0" smtClean="0">
                <a:solidFill>
                  <a:schemeClr val="tx1">
                    <a:lumMod val="85000"/>
                    <a:lumOff val="15000"/>
                  </a:schemeClr>
                </a:solidFill>
                <a:latin typeface="Arial" panose="020B0604020202020204" pitchFamily="34" charset="0"/>
                <a:cs typeface="Arial" panose="020B0604020202020204" pitchFamily="34" charset="0"/>
              </a:rPr>
              <a:t>Gender-specific Responses </a:t>
            </a:r>
            <a:br>
              <a:rPr lang="en-US" sz="4800" b="1" dirty="0" smtClean="0">
                <a:solidFill>
                  <a:schemeClr val="tx1">
                    <a:lumMod val="85000"/>
                    <a:lumOff val="15000"/>
                  </a:schemeClr>
                </a:solidFill>
                <a:latin typeface="Arial" panose="020B0604020202020204" pitchFamily="34" charset="0"/>
                <a:cs typeface="Arial" panose="020B0604020202020204" pitchFamily="34" charset="0"/>
              </a:rPr>
            </a:br>
            <a:r>
              <a:rPr lang="en-US" sz="4800" b="1" dirty="0" smtClean="0">
                <a:solidFill>
                  <a:schemeClr val="tx1">
                    <a:lumMod val="85000"/>
                    <a:lumOff val="15000"/>
                  </a:schemeClr>
                </a:solidFill>
                <a:latin typeface="Arial" panose="020B0604020202020204" pitchFamily="34" charset="0"/>
                <a:cs typeface="Arial" panose="020B0604020202020204" pitchFamily="34" charset="0"/>
              </a:rPr>
              <a:t>For </a:t>
            </a:r>
            <a:r>
              <a:rPr lang="en-US" sz="4800" b="1" dirty="0" smtClean="0">
                <a:solidFill>
                  <a:schemeClr val="accent4">
                    <a:lumMod val="50000"/>
                  </a:schemeClr>
                </a:solidFill>
                <a:latin typeface="Arial" panose="020B0604020202020204" pitchFamily="34" charset="0"/>
                <a:cs typeface="Arial" panose="020B0604020202020204" pitchFamily="34" charset="0"/>
              </a:rPr>
              <a:t>INSTITUTIONAL CORRECTIONS</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36734" y="4487437"/>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9835281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7019599" y="0"/>
            <a:ext cx="5172401" cy="6858000"/>
          </a:xfrm>
          <a:prstGeom prst="rect">
            <a:avLst/>
          </a:prstGeom>
          <a:solidFill>
            <a:srgbClr val="9384A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WA St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576" y="0"/>
            <a:ext cx="3535256" cy="2637332"/>
          </a:xfrm>
          <a:prstGeom prst="rect">
            <a:avLst/>
          </a:prstGeom>
        </p:spPr>
      </p:pic>
      <p:sp>
        <p:nvSpPr>
          <p:cNvPr id="7" name="Text Placeholder 6"/>
          <p:cNvSpPr>
            <a:spLocks noGrp="1"/>
          </p:cNvSpPr>
          <p:nvPr>
            <p:ph type="body" sz="quarter" idx="19"/>
          </p:nvPr>
        </p:nvSpPr>
        <p:spPr>
          <a:xfrm>
            <a:off x="508000" y="2214580"/>
            <a:ext cx="5384800" cy="4176191"/>
          </a:xfrm>
        </p:spPr>
        <p:txBody>
          <a:bodyPr>
            <a:normAutofit/>
          </a:bodyPr>
          <a:lstStyle/>
          <a:p>
            <a:r>
              <a:rPr lang="en-US" sz="1800" dirty="0" smtClean="0">
                <a:solidFill>
                  <a:schemeClr val="tx2">
                    <a:lumMod val="75000"/>
                  </a:schemeClr>
                </a:solidFill>
                <a:latin typeface="Arial" panose="020B0604020202020204" pitchFamily="34" charset="0"/>
                <a:cs typeface="Arial" panose="020B0604020202020204" pitchFamily="34" charset="0"/>
              </a:rPr>
              <a:t>Offer </a:t>
            </a:r>
            <a:r>
              <a:rPr lang="en-US" sz="1800" dirty="0">
                <a:solidFill>
                  <a:schemeClr val="tx2">
                    <a:lumMod val="75000"/>
                  </a:schemeClr>
                </a:solidFill>
                <a:latin typeface="Arial" panose="020B0604020202020204" pitchFamily="34" charset="0"/>
                <a:cs typeface="Arial" panose="020B0604020202020204" pitchFamily="34" charset="0"/>
              </a:rPr>
              <a:t>individual assessments</a:t>
            </a:r>
          </a:p>
          <a:p>
            <a:r>
              <a:rPr lang="en-US" sz="1800" dirty="0" smtClean="0">
                <a:solidFill>
                  <a:schemeClr val="tx2">
                    <a:lumMod val="75000"/>
                  </a:schemeClr>
                </a:solidFill>
                <a:latin typeface="Arial" panose="020B0604020202020204" pitchFamily="34" charset="0"/>
                <a:cs typeface="Arial" panose="020B0604020202020204" pitchFamily="34" charset="0"/>
              </a:rPr>
              <a:t>Provide </a:t>
            </a:r>
            <a:r>
              <a:rPr lang="en-US" sz="1800" dirty="0">
                <a:solidFill>
                  <a:schemeClr val="tx2">
                    <a:lumMod val="75000"/>
                  </a:schemeClr>
                </a:solidFill>
                <a:latin typeface="Arial" panose="020B0604020202020204" pitchFamily="34" charset="0"/>
                <a:cs typeface="Arial" panose="020B0604020202020204" pitchFamily="34" charset="0"/>
              </a:rPr>
              <a:t>highly focused services</a:t>
            </a:r>
          </a:p>
          <a:p>
            <a:pPr lvl="1"/>
            <a:r>
              <a:rPr lang="en-US" sz="1800" dirty="0">
                <a:solidFill>
                  <a:schemeClr val="tx2">
                    <a:lumMod val="75000"/>
                  </a:schemeClr>
                </a:solidFill>
                <a:latin typeface="Arial" panose="020B0604020202020204" pitchFamily="34" charset="0"/>
                <a:cs typeface="Arial" panose="020B0604020202020204" pitchFamily="34" charset="0"/>
              </a:rPr>
              <a:t>Cognitive behavioral treatment</a:t>
            </a:r>
          </a:p>
          <a:p>
            <a:pPr lvl="1"/>
            <a:r>
              <a:rPr lang="en-US" sz="1800" dirty="0">
                <a:solidFill>
                  <a:schemeClr val="tx2">
                    <a:lumMod val="75000"/>
                  </a:schemeClr>
                </a:solidFill>
                <a:latin typeface="Arial" panose="020B0604020202020204" pitchFamily="34" charset="0"/>
                <a:cs typeface="Arial" panose="020B0604020202020204" pitchFamily="34" charset="0"/>
              </a:rPr>
              <a:t>Trauma services</a:t>
            </a:r>
          </a:p>
          <a:p>
            <a:r>
              <a:rPr lang="en-US" sz="1800" dirty="0">
                <a:solidFill>
                  <a:schemeClr val="tx2">
                    <a:lumMod val="75000"/>
                  </a:schemeClr>
                </a:solidFill>
                <a:latin typeface="Arial" panose="020B0604020202020204" pitchFamily="34" charset="0"/>
                <a:cs typeface="Arial" panose="020B0604020202020204" pitchFamily="34" charset="0"/>
              </a:rPr>
              <a:t>Maintain contact with “treatment team”</a:t>
            </a:r>
          </a:p>
          <a:p>
            <a:pPr lvl="1"/>
            <a:r>
              <a:rPr lang="en-US" sz="1800" dirty="0">
                <a:solidFill>
                  <a:schemeClr val="tx2">
                    <a:lumMod val="75000"/>
                  </a:schemeClr>
                </a:solidFill>
                <a:latin typeface="Arial" panose="020B0604020202020204" pitchFamily="34" charset="0"/>
                <a:cs typeface="Arial" panose="020B0604020202020204" pitchFamily="34" charset="0"/>
              </a:rPr>
              <a:t>Judge</a:t>
            </a:r>
          </a:p>
          <a:p>
            <a:pPr lvl="1"/>
            <a:r>
              <a:rPr lang="en-US" sz="1800" dirty="0">
                <a:solidFill>
                  <a:schemeClr val="tx2">
                    <a:lumMod val="75000"/>
                  </a:schemeClr>
                </a:solidFill>
                <a:latin typeface="Arial" panose="020B0604020202020204" pitchFamily="34" charset="0"/>
                <a:cs typeface="Arial" panose="020B0604020202020204" pitchFamily="34" charset="0"/>
              </a:rPr>
              <a:t>District Attorney</a:t>
            </a:r>
          </a:p>
          <a:p>
            <a:pPr lvl="1"/>
            <a:r>
              <a:rPr lang="en-US" sz="1800" dirty="0">
                <a:solidFill>
                  <a:schemeClr val="tx2">
                    <a:lumMod val="75000"/>
                  </a:schemeClr>
                </a:solidFill>
                <a:latin typeface="Arial" panose="020B0604020202020204" pitchFamily="34" charset="0"/>
                <a:cs typeface="Arial" panose="020B0604020202020204" pitchFamily="34" charset="0"/>
              </a:rPr>
              <a:t>Court Coordinator</a:t>
            </a:r>
          </a:p>
          <a:p>
            <a:pPr lvl="1"/>
            <a:r>
              <a:rPr lang="en-US" sz="1800" dirty="0">
                <a:solidFill>
                  <a:schemeClr val="tx2">
                    <a:lumMod val="75000"/>
                  </a:schemeClr>
                </a:solidFill>
                <a:latin typeface="Arial" panose="020B0604020202020204" pitchFamily="34" charset="0"/>
                <a:cs typeface="Arial" panose="020B0604020202020204" pitchFamily="34" charset="0"/>
              </a:rPr>
              <a:t>Jail/work release captain</a:t>
            </a:r>
          </a:p>
          <a:p>
            <a:pPr lvl="1"/>
            <a:r>
              <a:rPr lang="en-US" sz="1800" dirty="0">
                <a:solidFill>
                  <a:schemeClr val="tx2">
                    <a:lumMod val="75000"/>
                  </a:schemeClr>
                </a:solidFill>
                <a:latin typeface="Arial" panose="020B0604020202020204" pitchFamily="34" charset="0"/>
                <a:cs typeface="Arial" panose="020B0604020202020204" pitchFamily="34" charset="0"/>
              </a:rPr>
              <a:t>Treatment provider</a:t>
            </a:r>
          </a:p>
        </p:txBody>
      </p:sp>
      <p:sp>
        <p:nvSpPr>
          <p:cNvPr id="10" name="Text Placeholder 5"/>
          <p:cNvSpPr>
            <a:spLocks noGrp="1"/>
          </p:cNvSpPr>
          <p:nvPr>
            <p:ph type="body" sz="quarter" idx="11"/>
          </p:nvPr>
        </p:nvSpPr>
        <p:spPr>
          <a:xfrm>
            <a:off x="550778" y="717631"/>
            <a:ext cx="6984341" cy="1131132"/>
          </a:xfrm>
          <a:noFill/>
        </p:spPr>
        <p:txBody>
          <a:bodyPr/>
          <a:lstStyle/>
          <a:p>
            <a:pPr algn="l"/>
            <a:r>
              <a:rPr lang="en-US" b="1" baseline="30000" dirty="0" smtClean="0">
                <a:solidFill>
                  <a:schemeClr val="tx2">
                    <a:lumMod val="75000"/>
                  </a:schemeClr>
                </a:solidFill>
                <a:latin typeface="Arial" panose="020B0604020202020204" pitchFamily="34" charset="0"/>
                <a:cs typeface="Arial" panose="020B0604020202020204" pitchFamily="34" charset="0"/>
              </a:rPr>
              <a:t>Work With WOMEN In A GENDER-INFORMED Manner </a:t>
            </a:r>
            <a:br>
              <a:rPr lang="en-US" b="1" baseline="30000" dirty="0" smtClean="0">
                <a:solidFill>
                  <a:schemeClr val="tx2">
                    <a:lumMod val="75000"/>
                  </a:schemeClr>
                </a:solidFill>
                <a:latin typeface="Arial" panose="020B0604020202020204" pitchFamily="34" charset="0"/>
                <a:cs typeface="Arial" panose="020B0604020202020204" pitchFamily="34" charset="0"/>
              </a:rPr>
            </a:br>
            <a:r>
              <a:rPr lang="en-US" b="1" baseline="30000" dirty="0" smtClean="0">
                <a:solidFill>
                  <a:schemeClr val="tx2">
                    <a:lumMod val="75000"/>
                  </a:schemeClr>
                </a:solidFill>
                <a:latin typeface="Arial" panose="020B0604020202020204" pitchFamily="34" charset="0"/>
                <a:cs typeface="Arial" panose="020B0604020202020204" pitchFamily="34" charset="0"/>
              </a:rPr>
              <a:t>to ENHANCE SAFETY and SECURITY, and HELP </a:t>
            </a:r>
            <a:br>
              <a:rPr lang="en-US" b="1" baseline="30000" dirty="0" smtClean="0">
                <a:solidFill>
                  <a:schemeClr val="tx2">
                    <a:lumMod val="75000"/>
                  </a:schemeClr>
                </a:solidFill>
                <a:latin typeface="Arial" panose="020B0604020202020204" pitchFamily="34" charset="0"/>
                <a:cs typeface="Arial" panose="020B0604020202020204" pitchFamily="34" charset="0"/>
              </a:rPr>
            </a:br>
            <a:r>
              <a:rPr lang="en-US" b="1" baseline="30000" dirty="0" smtClean="0">
                <a:solidFill>
                  <a:schemeClr val="tx2">
                    <a:lumMod val="75000"/>
                  </a:schemeClr>
                </a:solidFill>
                <a:latin typeface="Arial" panose="020B0604020202020204" pitchFamily="34" charset="0"/>
                <a:cs typeface="Arial" panose="020B0604020202020204" pitchFamily="34" charset="0"/>
              </a:rPr>
              <a:t>WOMEN BECOME MORE SUCCESSFUL</a:t>
            </a:r>
            <a:endParaRPr lang="en-US" b="1" baseline="30000" dirty="0">
              <a:solidFill>
                <a:schemeClr val="tx2">
                  <a:lumMod val="75000"/>
                </a:schemeClr>
              </a:solidFill>
              <a:latin typeface="Arial" panose="020B0604020202020204" pitchFamily="34" charset="0"/>
              <a:cs typeface="Arial" panose="020B0604020202020204" pitchFamily="34" charset="0"/>
            </a:endParaRPr>
          </a:p>
        </p:txBody>
      </p:sp>
      <p:sp>
        <p:nvSpPr>
          <p:cNvPr id="3" name="TextBox 2"/>
          <p:cNvSpPr txBox="1"/>
          <p:nvPr/>
        </p:nvSpPr>
        <p:spPr>
          <a:xfrm>
            <a:off x="521258" y="5938262"/>
            <a:ext cx="6326537" cy="738664"/>
          </a:xfrm>
          <a:prstGeom prst="rect">
            <a:avLst/>
          </a:prstGeom>
          <a:noFill/>
        </p:spPr>
        <p:txBody>
          <a:bodyPr wrap="square" rtlCol="0">
            <a:spAutoFit/>
          </a:bodyPr>
          <a:lstStyle/>
          <a:p>
            <a:pPr>
              <a:spcBef>
                <a:spcPts val="0"/>
              </a:spcBef>
            </a:pPr>
            <a:r>
              <a:rPr lang="en-US" sz="1050" i="1" u="sng" dirty="0">
                <a:solidFill>
                  <a:schemeClr val="tx1">
                    <a:lumMod val="50000"/>
                    <a:lumOff val="50000"/>
                  </a:schemeClr>
                </a:solidFill>
                <a:latin typeface="Aleo"/>
                <a:cs typeface="Aleo"/>
                <a:hlinkClick r:id="rId4"/>
              </a:rPr>
              <a:t>Innovator Profile: Eau Claire County, WI, Alternatives to Incarcerating Mothers (AIM) Court, </a:t>
            </a:r>
            <a:r>
              <a:rPr lang="en-US" sz="1050" dirty="0">
                <a:solidFill>
                  <a:schemeClr val="tx1">
                    <a:lumMod val="50000"/>
                    <a:lumOff val="50000"/>
                  </a:schemeClr>
                </a:solidFill>
                <a:latin typeface="Aleo"/>
                <a:cs typeface="Aleo"/>
              </a:rPr>
              <a:t>National Resource Center on Justice Involved Women, </a:t>
            </a:r>
            <a:r>
              <a:rPr lang="en-US" sz="1050" dirty="0" smtClean="0">
                <a:solidFill>
                  <a:schemeClr val="tx1">
                    <a:lumMod val="50000"/>
                    <a:lumOff val="50000"/>
                  </a:schemeClr>
                </a:solidFill>
                <a:latin typeface="Aleo"/>
                <a:cs typeface="Aleo"/>
              </a:rPr>
              <a:t>2014</a:t>
            </a:r>
          </a:p>
          <a:p>
            <a:r>
              <a:rPr lang="en-US" sz="1050" i="1" u="sng" dirty="0">
                <a:solidFill>
                  <a:schemeClr val="tx1">
                    <a:lumMod val="50000"/>
                    <a:lumOff val="50000"/>
                  </a:schemeClr>
                </a:solidFill>
                <a:latin typeface="Aleo"/>
                <a:cs typeface="Aleo"/>
                <a:hlinkClick r:id="rId5"/>
              </a:rPr>
              <a:t>Innovators: Lynn </a:t>
            </a:r>
            <a:r>
              <a:rPr lang="en-US" sz="1050" i="1" u="sng" dirty="0" err="1">
                <a:solidFill>
                  <a:schemeClr val="tx1">
                    <a:lumMod val="50000"/>
                    <a:lumOff val="50000"/>
                  </a:schemeClr>
                </a:solidFill>
                <a:latin typeface="Aleo"/>
                <a:cs typeface="Aleo"/>
                <a:hlinkClick r:id="rId5"/>
              </a:rPr>
              <a:t>Bissonnette</a:t>
            </a:r>
            <a:r>
              <a:rPr lang="en-US" sz="1050" i="1" u="sng" dirty="0">
                <a:solidFill>
                  <a:schemeClr val="tx1">
                    <a:lumMod val="50000"/>
                    <a:lumOff val="50000"/>
                  </a:schemeClr>
                </a:solidFill>
                <a:latin typeface="Aleo"/>
                <a:cs typeface="Aleo"/>
                <a:hlinkClick r:id="rId5"/>
              </a:rPr>
              <a:t>, Massachusetts Correctional Institution- Framingham, </a:t>
            </a:r>
            <a:r>
              <a:rPr lang="en-US" sz="1050" dirty="0">
                <a:solidFill>
                  <a:schemeClr val="tx1">
                    <a:lumMod val="50000"/>
                    <a:lumOff val="50000"/>
                  </a:schemeClr>
                </a:solidFill>
                <a:latin typeface="Aleo"/>
                <a:cs typeface="Aleo"/>
              </a:rPr>
              <a:t> National Resource Center on Justice Involved Women     </a:t>
            </a:r>
          </a:p>
        </p:txBody>
      </p:sp>
      <p:sp>
        <p:nvSpPr>
          <p:cNvPr id="2" name="TextBox 1"/>
          <p:cNvSpPr txBox="1"/>
          <p:nvPr/>
        </p:nvSpPr>
        <p:spPr>
          <a:xfrm>
            <a:off x="7633410" y="892499"/>
            <a:ext cx="4071068" cy="830997"/>
          </a:xfrm>
          <a:prstGeom prst="rect">
            <a:avLst/>
          </a:prstGeom>
          <a:noFill/>
        </p:spPr>
        <p:txBody>
          <a:bodyPr wrap="square" rtlCol="0">
            <a:spAutoFit/>
          </a:bodyPr>
          <a:lstStyle/>
          <a:p>
            <a:r>
              <a:rPr lang="en-US" sz="2400" b="1" dirty="0" smtClean="0">
                <a:solidFill>
                  <a:srgbClr val="595959"/>
                </a:solidFill>
                <a:latin typeface="Sen"/>
                <a:cs typeface="Sen"/>
              </a:rPr>
              <a:t>Case Study: </a:t>
            </a:r>
            <a:br>
              <a:rPr lang="en-US" sz="2400" b="1" dirty="0" smtClean="0">
                <a:solidFill>
                  <a:srgbClr val="595959"/>
                </a:solidFill>
                <a:latin typeface="Sen"/>
                <a:cs typeface="Sen"/>
              </a:rPr>
            </a:br>
            <a:r>
              <a:rPr lang="en-US" sz="2400" b="1" dirty="0" smtClean="0">
                <a:solidFill>
                  <a:srgbClr val="595959"/>
                </a:solidFill>
                <a:latin typeface="Sen"/>
                <a:cs typeface="Sen"/>
              </a:rPr>
              <a:t>The Women’s Village</a:t>
            </a:r>
            <a:endParaRPr lang="en-US" sz="2400" b="1" dirty="0">
              <a:solidFill>
                <a:srgbClr val="595959"/>
              </a:solidFill>
              <a:latin typeface="Sen"/>
              <a:cs typeface="Sen"/>
            </a:endParaRPr>
          </a:p>
        </p:txBody>
      </p:sp>
      <p:sp>
        <p:nvSpPr>
          <p:cNvPr id="5" name="TextBox 4"/>
          <p:cNvSpPr txBox="1"/>
          <p:nvPr/>
        </p:nvSpPr>
        <p:spPr>
          <a:xfrm>
            <a:off x="7639986" y="2561043"/>
            <a:ext cx="4216336" cy="3189335"/>
          </a:xfrm>
          <a:prstGeom prst="rect">
            <a:avLst/>
          </a:prstGeom>
          <a:noFill/>
        </p:spPr>
        <p:txBody>
          <a:bodyPr wrap="square" rtlCol="0">
            <a:spAutoFit/>
          </a:bodyPr>
          <a:lstStyle/>
          <a:p>
            <a:pPr>
              <a:lnSpc>
                <a:spcPct val="150000"/>
              </a:lnSpc>
            </a:pPr>
            <a:r>
              <a:rPr lang="en-US" sz="1500" dirty="0">
                <a:solidFill>
                  <a:schemeClr val="bg1"/>
                </a:solidFill>
                <a:latin typeface="Arial" panose="020B0604020202020204" pitchFamily="34" charset="0"/>
                <a:cs typeface="Arial" panose="020B0604020202020204" pitchFamily="34" charset="0"/>
              </a:rPr>
              <a:t>After implementing a gender-responsive program in the Washington Corrections Center for Women called “the Women’s </a:t>
            </a:r>
            <a:r>
              <a:rPr lang="en-US" sz="1500" dirty="0" smtClean="0">
                <a:solidFill>
                  <a:schemeClr val="bg1"/>
                </a:solidFill>
                <a:latin typeface="Arial" panose="020B0604020202020204" pitchFamily="34" charset="0"/>
                <a:cs typeface="Arial" panose="020B0604020202020204" pitchFamily="34" charset="0"/>
              </a:rPr>
              <a:t>Village,” </a:t>
            </a:r>
            <a:r>
              <a:rPr lang="en-US" sz="1500" dirty="0">
                <a:solidFill>
                  <a:schemeClr val="bg1"/>
                </a:solidFill>
                <a:latin typeface="Arial" panose="020B0604020202020204" pitchFamily="34" charset="0"/>
                <a:cs typeface="Arial" panose="020B0604020202020204" pitchFamily="34" charset="0"/>
              </a:rPr>
              <a:t>the warden reported witnessing benefits such as increased offender accountability, women with enhanced self-esteem and a greater sense of civic responsibility, less tension between offenders and staff, and an increase in participation in classes and programming.</a:t>
            </a:r>
          </a:p>
        </p:txBody>
      </p:sp>
    </p:spTree>
    <p:extLst>
      <p:ext uri="{BB962C8B-B14F-4D97-AF65-F5344CB8AC3E}">
        <p14:creationId xmlns:p14="http://schemas.microsoft.com/office/powerpoint/2010/main" val="3249669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1686259"/>
            <a:ext cx="12192000" cy="4304965"/>
          </a:xfrm>
          <a:prstGeom prst="rect">
            <a:avLst/>
          </a:prstGeom>
          <a:solidFill>
            <a:schemeClr val="tx1">
              <a:lumMod val="75000"/>
              <a:lumOff val="2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p:cNvSpPr>
            <a:spLocks noGrp="1"/>
          </p:cNvSpPr>
          <p:nvPr>
            <p:ph type="pic" sz="quarter" idx="18"/>
          </p:nvPr>
        </p:nvSpPr>
        <p:spPr>
          <a:xfrm>
            <a:off x="508000" y="2108200"/>
            <a:ext cx="3251200" cy="3251200"/>
          </a:xfrm>
        </p:spPr>
      </p:sp>
      <p:sp>
        <p:nvSpPr>
          <p:cNvPr id="3" name="Text Placeholder 2"/>
          <p:cNvSpPr>
            <a:spLocks noGrp="1"/>
          </p:cNvSpPr>
          <p:nvPr>
            <p:ph type="body" sz="quarter" idx="11"/>
          </p:nvPr>
        </p:nvSpPr>
        <p:spPr>
          <a:xfrm>
            <a:off x="522349" y="575306"/>
            <a:ext cx="10972800" cy="865908"/>
          </a:xfrm>
        </p:spPr>
        <p:txBody>
          <a:bodyPr/>
          <a:lstStyle/>
          <a:p>
            <a:pPr algn="l"/>
            <a:r>
              <a:rPr lang="en-US" sz="2800" dirty="0">
                <a:latin typeface="Arial" panose="020B0604020202020204" pitchFamily="34" charset="0"/>
                <a:cs typeface="Arial" panose="020B0604020202020204" pitchFamily="34" charset="0"/>
              </a:rPr>
              <a:t>Women are entering the criminal justice system </a:t>
            </a:r>
            <a:r>
              <a:rPr lang="en-US" sz="2800" dirty="0" smtClean="0">
                <a:latin typeface="Arial" panose="020B0604020202020204" pitchFamily="34" charset="0"/>
                <a:cs typeface="Arial" panose="020B0604020202020204" pitchFamily="34" charset="0"/>
              </a:rPr>
              <a:t>at </a:t>
            </a:r>
            <a:r>
              <a:rPr lang="en-US" sz="2800" dirty="0">
                <a:latin typeface="Arial" panose="020B0604020202020204" pitchFamily="34" charset="0"/>
                <a:cs typeface="Arial" panose="020B0604020202020204" pitchFamily="34" charset="0"/>
              </a:rPr>
              <a:t>an alarming </a:t>
            </a:r>
            <a:r>
              <a:rPr lang="en-US" sz="2800" dirty="0" smtClean="0">
                <a:latin typeface="Arial" panose="020B0604020202020204" pitchFamily="34" charset="0"/>
                <a:cs typeface="Arial" panose="020B0604020202020204" pitchFamily="34" charset="0"/>
              </a:rPr>
              <a:t>rate. </a:t>
            </a:r>
            <a:endParaRPr lang="en-US" sz="2800" dirty="0">
              <a:latin typeface="Arial" panose="020B0604020202020204" pitchFamily="34" charset="0"/>
              <a:cs typeface="Arial" panose="020B0604020202020204" pitchFamily="34" charset="0"/>
            </a:endParaRPr>
          </a:p>
        </p:txBody>
      </p:sp>
      <p:sp>
        <p:nvSpPr>
          <p:cNvPr id="6" name="Text Placeholder 5"/>
          <p:cNvSpPr>
            <a:spLocks noGrp="1"/>
          </p:cNvSpPr>
          <p:nvPr>
            <p:ph type="body" sz="quarter" idx="55"/>
          </p:nvPr>
        </p:nvSpPr>
        <p:spPr>
          <a:xfrm>
            <a:off x="4063999" y="2717800"/>
            <a:ext cx="7391401" cy="914400"/>
          </a:xfrm>
        </p:spPr>
        <p:txBody>
          <a:bodyPr>
            <a:noAutofit/>
          </a:bodyPr>
          <a:lstStyle/>
          <a:p>
            <a:r>
              <a:rPr lang="en-US" sz="2000" b="1" dirty="0">
                <a:solidFill>
                  <a:schemeClr val="tx1"/>
                </a:solidFill>
                <a:latin typeface="Arial" panose="020B0604020202020204" pitchFamily="34" charset="0"/>
                <a:cs typeface="Arial" panose="020B0604020202020204" pitchFamily="34" charset="0"/>
              </a:rPr>
              <a:t>FACT: Since 1985, the number of women in prison has </a:t>
            </a:r>
            <a:r>
              <a:rPr lang="en-US" sz="2000" b="1" dirty="0" smtClean="0">
                <a:solidFill>
                  <a:schemeClr val="tx1"/>
                </a:solidFill>
                <a:latin typeface="Arial" panose="020B0604020202020204" pitchFamily="34" charset="0"/>
                <a:cs typeface="Arial" panose="020B0604020202020204" pitchFamily="34" charset="0"/>
              </a:rPr>
              <a:t>increased </a:t>
            </a:r>
            <a:r>
              <a:rPr lang="en-US" sz="2000" b="1" dirty="0">
                <a:solidFill>
                  <a:schemeClr val="tx1"/>
                </a:solidFill>
                <a:latin typeface="Arial" panose="020B0604020202020204" pitchFamily="34" charset="0"/>
                <a:cs typeface="Arial" panose="020B0604020202020204" pitchFamily="34" charset="0"/>
              </a:rPr>
              <a:t>at a faster rate </a:t>
            </a:r>
            <a:r>
              <a:rPr lang="en-US" sz="2000" b="1" dirty="0" smtClean="0">
                <a:solidFill>
                  <a:schemeClr val="tx1"/>
                </a:solidFill>
                <a:latin typeface="Arial" panose="020B0604020202020204" pitchFamily="34" charset="0"/>
                <a:cs typeface="Arial" panose="020B0604020202020204" pitchFamily="34" charset="0"/>
              </a:rPr>
              <a:t>than </a:t>
            </a:r>
            <a:r>
              <a:rPr lang="en-US" sz="2000" b="1" dirty="0">
                <a:solidFill>
                  <a:schemeClr val="tx1"/>
                </a:solidFill>
                <a:latin typeface="Arial" panose="020B0604020202020204" pitchFamily="34" charset="0"/>
                <a:cs typeface="Arial" panose="020B0604020202020204" pitchFamily="34" charset="0"/>
              </a:rPr>
              <a:t>men, </a:t>
            </a:r>
            <a:r>
              <a:rPr lang="en-US" sz="2000" b="1" dirty="0" smtClean="0">
                <a:solidFill>
                  <a:schemeClr val="tx1"/>
                </a:solidFill>
                <a:latin typeface="Arial" panose="020B0604020202020204" pitchFamily="34" charset="0"/>
                <a:cs typeface="Arial" panose="020B0604020202020204" pitchFamily="34" charset="0"/>
              </a:rPr>
              <a:t>404% </a:t>
            </a:r>
            <a:r>
              <a:rPr lang="en-US" sz="2000" b="1" dirty="0">
                <a:solidFill>
                  <a:schemeClr val="tx1"/>
                </a:solidFill>
                <a:latin typeface="Arial" panose="020B0604020202020204" pitchFamily="34" charset="0"/>
                <a:cs typeface="Arial" panose="020B0604020202020204" pitchFamily="34" charset="0"/>
              </a:rPr>
              <a:t>as compared </a:t>
            </a:r>
            <a:r>
              <a:rPr lang="en-US" sz="2000" b="1" dirty="0" smtClean="0">
                <a:solidFill>
                  <a:schemeClr val="tx1"/>
                </a:solidFill>
                <a:latin typeface="Arial" panose="020B0604020202020204" pitchFamily="34" charset="0"/>
                <a:cs typeface="Arial" panose="020B0604020202020204" pitchFamily="34" charset="0"/>
              </a:rPr>
              <a:t>to 209% </a:t>
            </a:r>
            <a:r>
              <a:rPr lang="en-US" sz="2000" b="1" dirty="0">
                <a:solidFill>
                  <a:schemeClr val="tx1"/>
                </a:solidFill>
                <a:latin typeface="Arial" panose="020B0604020202020204" pitchFamily="34" charset="0"/>
                <a:cs typeface="Arial" panose="020B0604020202020204" pitchFamily="34" charset="0"/>
              </a:rPr>
              <a:t>by </a:t>
            </a:r>
            <a:r>
              <a:rPr lang="en-US" sz="2000" b="1" dirty="0" smtClean="0">
                <a:solidFill>
                  <a:schemeClr val="tx1"/>
                </a:solidFill>
                <a:latin typeface="Arial" panose="020B0604020202020204" pitchFamily="34" charset="0"/>
                <a:cs typeface="Arial" panose="020B0604020202020204" pitchFamily="34" charset="0"/>
              </a:rPr>
              <a:t>men  </a:t>
            </a:r>
            <a:endParaRPr lang="en-US" sz="2000" b="1" dirty="0">
              <a:solidFill>
                <a:schemeClr val="tx1"/>
              </a:solidFill>
              <a:latin typeface="Arial" panose="020B0604020202020204" pitchFamily="34" charset="0"/>
              <a:cs typeface="Arial" panose="020B0604020202020204" pitchFamily="34" charset="0"/>
            </a:endParaRPr>
          </a:p>
        </p:txBody>
      </p:sp>
      <p:sp>
        <p:nvSpPr>
          <p:cNvPr id="8" name="Text Placeholder 7"/>
          <p:cNvSpPr>
            <a:spLocks noGrp="1"/>
          </p:cNvSpPr>
          <p:nvPr>
            <p:ph type="body" sz="quarter" idx="57"/>
          </p:nvPr>
        </p:nvSpPr>
        <p:spPr>
          <a:xfrm>
            <a:off x="4064000" y="3807104"/>
            <a:ext cx="2235200" cy="812800"/>
          </a:xfrm>
        </p:spPr>
        <p:txBody>
          <a:bodyPr>
            <a:normAutofit/>
          </a:bodyPr>
          <a:lstStyle/>
          <a:p>
            <a:r>
              <a:rPr lang="en-US" sz="1470" dirty="0">
                <a:solidFill>
                  <a:schemeClr val="tx1"/>
                </a:solidFill>
                <a:latin typeface="Aleo"/>
              </a:rPr>
              <a:t>Over 2 million women were arrested in the United States in 2013. </a:t>
            </a:r>
            <a:endParaRPr lang="en-US" sz="1470" dirty="0">
              <a:latin typeface="Aleo"/>
            </a:endParaRPr>
          </a:p>
        </p:txBody>
      </p:sp>
      <p:sp>
        <p:nvSpPr>
          <p:cNvPr id="10" name="Text Placeholder 9"/>
          <p:cNvSpPr>
            <a:spLocks noGrp="1"/>
          </p:cNvSpPr>
          <p:nvPr>
            <p:ph type="body" sz="quarter" idx="59"/>
          </p:nvPr>
        </p:nvSpPr>
        <p:spPr>
          <a:xfrm>
            <a:off x="6604000" y="3807104"/>
            <a:ext cx="2377954" cy="812800"/>
          </a:xfrm>
        </p:spPr>
        <p:txBody>
          <a:bodyPr>
            <a:noAutofit/>
          </a:bodyPr>
          <a:lstStyle/>
          <a:p>
            <a:r>
              <a:rPr lang="en-US" sz="1470" dirty="0">
                <a:solidFill>
                  <a:schemeClr val="tx1"/>
                </a:solidFill>
                <a:latin typeface="Aleo"/>
              </a:rPr>
              <a:t>As of 2013, approximately 1.2 million women were under the authority of the criminal justice system, with the majority under probation supervision. </a:t>
            </a:r>
            <a:endParaRPr lang="en-US" sz="1470" dirty="0">
              <a:latin typeface="Aleo"/>
            </a:endParaRPr>
          </a:p>
        </p:txBody>
      </p:sp>
      <p:sp>
        <p:nvSpPr>
          <p:cNvPr id="12" name="Text Placeholder 11"/>
          <p:cNvSpPr>
            <a:spLocks noGrp="1"/>
          </p:cNvSpPr>
          <p:nvPr>
            <p:ph type="body" sz="quarter" idx="61"/>
          </p:nvPr>
        </p:nvSpPr>
        <p:spPr>
          <a:xfrm>
            <a:off x="9146165" y="3809269"/>
            <a:ext cx="2334635" cy="812800"/>
          </a:xfrm>
        </p:spPr>
        <p:txBody>
          <a:bodyPr>
            <a:noAutofit/>
          </a:bodyPr>
          <a:lstStyle/>
          <a:p>
            <a:r>
              <a:rPr lang="en-US" sz="1470" dirty="0" smtClean="0">
                <a:solidFill>
                  <a:schemeClr val="tx1"/>
                </a:solidFill>
                <a:latin typeface="Aleo"/>
              </a:rPr>
              <a:t>Women in </a:t>
            </a:r>
            <a:r>
              <a:rPr lang="en-US" sz="1470" dirty="0">
                <a:solidFill>
                  <a:schemeClr val="tx1"/>
                </a:solidFill>
                <a:latin typeface="Aleo"/>
              </a:rPr>
              <a:t>local jails has increased 44 percent between 2000 and 2013.</a:t>
            </a:r>
            <a:endParaRPr lang="en-US" sz="1470" dirty="0">
              <a:latin typeface="Aleo"/>
            </a:endParaRPr>
          </a:p>
        </p:txBody>
      </p:sp>
      <p:sp>
        <p:nvSpPr>
          <p:cNvPr id="18" name="Rectangle 17"/>
          <p:cNvSpPr/>
          <p:nvPr/>
        </p:nvSpPr>
        <p:spPr>
          <a:xfrm>
            <a:off x="435685" y="6117044"/>
            <a:ext cx="7728054" cy="577081"/>
          </a:xfrm>
          <a:prstGeom prst="rect">
            <a:avLst/>
          </a:prstGeom>
        </p:spPr>
        <p:txBody>
          <a:bodyPr wrap="square">
            <a:spAutoFit/>
          </a:bodyPr>
          <a:lstStyle/>
          <a:p>
            <a:r>
              <a:rPr lang="en-US" sz="1050" u="sng" dirty="0">
                <a:latin typeface="Aleo"/>
                <a:cs typeface="Aleo"/>
                <a:hlinkClick r:id="rId3"/>
              </a:rPr>
              <a:t>Women in the Criminal Justice System: Briefing Sheets</a:t>
            </a:r>
            <a:r>
              <a:rPr lang="en-US" sz="1050" dirty="0">
                <a:latin typeface="Aleo"/>
                <a:cs typeface="Aleo"/>
                <a:hlinkClick r:id="rId3"/>
              </a:rPr>
              <a:t>,</a:t>
            </a:r>
            <a:r>
              <a:rPr lang="en-US" sz="1050" dirty="0">
                <a:latin typeface="Aleo"/>
                <a:cs typeface="Aleo"/>
              </a:rPr>
              <a:t> </a:t>
            </a:r>
            <a:r>
              <a:rPr lang="en-US" sz="1050" dirty="0">
                <a:solidFill>
                  <a:srgbClr val="595959"/>
                </a:solidFill>
                <a:latin typeface="Aleo"/>
                <a:cs typeface="Aleo"/>
              </a:rPr>
              <a:t>The Sentencing Project, </a:t>
            </a:r>
            <a:r>
              <a:rPr lang="en-US" sz="1050" dirty="0" smtClean="0">
                <a:solidFill>
                  <a:srgbClr val="595959"/>
                </a:solidFill>
                <a:latin typeface="Aleo"/>
                <a:cs typeface="Aleo"/>
              </a:rPr>
              <a:t>2007</a:t>
            </a:r>
          </a:p>
          <a:p>
            <a:r>
              <a:rPr lang="en-US" sz="1050" u="sng" dirty="0">
                <a:latin typeface="Aleo"/>
                <a:cs typeface="Aleo"/>
                <a:hlinkClick r:id="rId4"/>
              </a:rPr>
              <a:t>Crime in the United States 2013,</a:t>
            </a:r>
            <a:r>
              <a:rPr lang="en-US" sz="1050" dirty="0">
                <a:latin typeface="Aleo"/>
                <a:cs typeface="Aleo"/>
              </a:rPr>
              <a:t> </a:t>
            </a:r>
            <a:r>
              <a:rPr lang="en-US" sz="1050" dirty="0">
                <a:solidFill>
                  <a:srgbClr val="595959"/>
                </a:solidFill>
                <a:latin typeface="Aleo"/>
                <a:cs typeface="Aleo"/>
              </a:rPr>
              <a:t>FBI, </a:t>
            </a:r>
            <a:r>
              <a:rPr lang="en-US" sz="1050" dirty="0" smtClean="0">
                <a:solidFill>
                  <a:srgbClr val="595959"/>
                </a:solidFill>
                <a:latin typeface="Aleo"/>
                <a:cs typeface="Aleo"/>
              </a:rPr>
              <a:t>2014</a:t>
            </a:r>
          </a:p>
          <a:p>
            <a:r>
              <a:rPr lang="en-US" sz="1050" u="sng" dirty="0">
                <a:latin typeface="Aleo"/>
                <a:cs typeface="Aleo"/>
                <a:hlinkClick r:id="rId5"/>
              </a:rPr>
              <a:t>Correctional Populations in the United States, </a:t>
            </a:r>
            <a:r>
              <a:rPr lang="en-US" sz="1050" u="sng" dirty="0" smtClean="0">
                <a:latin typeface="Aleo"/>
                <a:cs typeface="Aleo"/>
                <a:hlinkClick r:id="rId5"/>
              </a:rPr>
              <a:t>2013</a:t>
            </a:r>
            <a:r>
              <a:rPr lang="en-US" sz="1050" i="1" u="sng" dirty="0" smtClean="0">
                <a:latin typeface="Aleo"/>
                <a:cs typeface="Aleo"/>
                <a:hlinkClick r:id="rId5"/>
              </a:rPr>
              <a:t>,</a:t>
            </a:r>
            <a:r>
              <a:rPr lang="en-US" sz="1050" i="1" dirty="0" smtClean="0">
                <a:latin typeface="Aleo"/>
                <a:cs typeface="Aleo"/>
              </a:rPr>
              <a:t> </a:t>
            </a:r>
            <a:r>
              <a:rPr lang="en-US" sz="1050" dirty="0" smtClean="0">
                <a:solidFill>
                  <a:srgbClr val="595959"/>
                </a:solidFill>
                <a:latin typeface="Aleo"/>
                <a:cs typeface="Aleo"/>
              </a:rPr>
              <a:t>Bureau </a:t>
            </a:r>
            <a:r>
              <a:rPr lang="en-US" sz="1050" dirty="0">
                <a:solidFill>
                  <a:srgbClr val="595959"/>
                </a:solidFill>
                <a:latin typeface="Aleo"/>
                <a:cs typeface="Aleo"/>
              </a:rPr>
              <a:t>of Justice Statistics, </a:t>
            </a:r>
            <a:r>
              <a:rPr lang="en-US" sz="1050" dirty="0" smtClean="0">
                <a:solidFill>
                  <a:srgbClr val="595959"/>
                </a:solidFill>
                <a:latin typeface="Aleo"/>
                <a:cs typeface="Aleo"/>
              </a:rPr>
              <a:t>2014</a:t>
            </a:r>
            <a:endParaRPr lang="en-US" sz="1050" dirty="0">
              <a:solidFill>
                <a:srgbClr val="595959"/>
              </a:solidFill>
              <a:latin typeface="Aleo"/>
              <a:cs typeface="Aleo"/>
            </a:endParaRPr>
          </a:p>
        </p:txBody>
      </p:sp>
      <p:sp>
        <p:nvSpPr>
          <p:cNvPr id="5" name="Oval 4"/>
          <p:cNvSpPr/>
          <p:nvPr/>
        </p:nvSpPr>
        <p:spPr>
          <a:xfrm>
            <a:off x="543621" y="2143821"/>
            <a:ext cx="3179959" cy="3179959"/>
          </a:xfrm>
          <a:prstGeom prst="ellipse">
            <a:avLst/>
          </a:prstGeom>
          <a:blipFill rotWithShape="1">
            <a:blip r:embed="rId6"/>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651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9"/>
          </p:nvPr>
        </p:nvPicPr>
        <p:blipFill>
          <a:blip r:embed="rId2">
            <a:extLst>
              <a:ext uri="{28A0092B-C50C-407E-A947-70E740481C1C}">
                <a14:useLocalDpi xmlns:a14="http://schemas.microsoft.com/office/drawing/2010/main" val="0"/>
              </a:ext>
            </a:extLst>
          </a:blip>
          <a:stretch>
            <a:fillRect/>
          </a:stretch>
        </p:blipFill>
        <p:spPr>
          <a:xfrm>
            <a:off x="-702822" y="0"/>
            <a:ext cx="6057789" cy="6858000"/>
          </a:xfrm>
        </p:spPr>
      </p:pic>
      <p:sp>
        <p:nvSpPr>
          <p:cNvPr id="13" name="Rectangle 12"/>
          <p:cNvSpPr/>
          <p:nvPr/>
        </p:nvSpPr>
        <p:spPr>
          <a:xfrm>
            <a:off x="-67734" y="2078482"/>
            <a:ext cx="5926667" cy="506292"/>
          </a:xfrm>
          <a:prstGeom prst="rect">
            <a:avLst/>
          </a:prstGeom>
        </p:spPr>
        <p:txBody>
          <a:bodyPr wrap="square">
            <a:spAutoFit/>
          </a:bodyPr>
          <a:lstStyle/>
          <a:p>
            <a:pPr marL="457200">
              <a:lnSpc>
                <a:spcPct val="150000"/>
              </a:lnSpc>
              <a:spcAft>
                <a:spcPts val="1200"/>
              </a:spcAft>
              <a:buFont typeface="Wingdings" panose="05000000000000000000" pitchFamily="2" charset="2"/>
              <a:buChar char="ü"/>
            </a:pPr>
            <a:endParaRPr lang="en-US" sz="2000" dirty="0" smtClean="0">
              <a:solidFill>
                <a:srgbClr val="595959"/>
              </a:solidFill>
            </a:endParaRPr>
          </a:p>
        </p:txBody>
      </p:sp>
      <p:sp>
        <p:nvSpPr>
          <p:cNvPr id="15" name="Text Placeholder 3"/>
          <p:cNvSpPr txBox="1">
            <a:spLocks/>
          </p:cNvSpPr>
          <p:nvPr/>
        </p:nvSpPr>
        <p:spPr>
          <a:xfrm>
            <a:off x="5637195" y="575898"/>
            <a:ext cx="5344877" cy="413569"/>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tx1">
                    <a:lumMod val="65000"/>
                    <a:lumOff val="35000"/>
                  </a:schemeClr>
                </a:solidFill>
                <a:latin typeface="Sen" panose="00000500000000000000" pitchFamily="50" charset="0"/>
                <a:ea typeface="+mn-ea"/>
                <a:cs typeface="Levenim M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dirty="0" smtClean="0">
                <a:solidFill>
                  <a:srgbClr val="595959"/>
                </a:solidFill>
                <a:latin typeface="Arial" panose="020B0604020202020204" pitchFamily="34" charset="0"/>
                <a:cs typeface="Arial" panose="020B0604020202020204" pitchFamily="34" charset="0"/>
              </a:rPr>
              <a:t>Interact with women in a more gender-informed way</a:t>
            </a:r>
            <a:endParaRPr lang="en-US" dirty="0">
              <a:solidFill>
                <a:srgbClr val="595959"/>
              </a:solidFill>
              <a:latin typeface="Arial" panose="020B0604020202020204" pitchFamily="34" charset="0"/>
              <a:cs typeface="Arial" panose="020B0604020202020204" pitchFamily="34" charset="0"/>
            </a:endParaRPr>
          </a:p>
        </p:txBody>
      </p:sp>
      <p:sp>
        <p:nvSpPr>
          <p:cNvPr id="17" name="Rectangle 16"/>
          <p:cNvSpPr/>
          <p:nvPr/>
        </p:nvSpPr>
        <p:spPr>
          <a:xfrm>
            <a:off x="5388240" y="1472766"/>
            <a:ext cx="5638800" cy="4181529"/>
          </a:xfrm>
          <a:prstGeom prst="rect">
            <a:avLst/>
          </a:prstGeom>
        </p:spPr>
        <p:txBody>
          <a:bodyPr wrap="square">
            <a:spAutoFit/>
          </a:bodyPr>
          <a:lstStyle/>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Anticipate and explore reasons for her actions </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Acknowledge what might she be feeling</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Validate her experience</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Reflect on what you hear her saying</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Reflect her position </a:t>
            </a:r>
          </a:p>
          <a:p>
            <a:pPr marL="457200">
              <a:lnSpc>
                <a:spcPct val="150000"/>
              </a:lnSpc>
              <a:spcAft>
                <a:spcPts val="1200"/>
              </a:spcAft>
              <a:buFont typeface="Wingdings" panose="05000000000000000000" pitchFamily="2" charset="2"/>
              <a:buChar char="ü"/>
            </a:pPr>
            <a:r>
              <a:rPr lang="en-US" sz="1470" dirty="0" smtClean="0">
                <a:solidFill>
                  <a:srgbClr val="595959"/>
                </a:solidFill>
                <a:latin typeface="Arial" panose="020B0604020202020204" pitchFamily="34" charset="0"/>
                <a:cs typeface="Arial" panose="020B0604020202020204" pitchFamily="34" charset="0"/>
              </a:rPr>
              <a:t>Reflect/explore </a:t>
            </a:r>
            <a:r>
              <a:rPr lang="en-US" sz="1470" dirty="0">
                <a:solidFill>
                  <a:srgbClr val="595959"/>
                </a:solidFill>
                <a:latin typeface="Arial" panose="020B0604020202020204" pitchFamily="34" charset="0"/>
                <a:cs typeface="Arial" panose="020B0604020202020204" pitchFamily="34" charset="0"/>
              </a:rPr>
              <a:t>relevant parameters/limits</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Brainstorm solutions with her</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Stay positive and encourage her to pick an option </a:t>
            </a:r>
            <a:r>
              <a:rPr lang="en-US" sz="1470" dirty="0" smtClean="0">
                <a:solidFill>
                  <a:srgbClr val="595959"/>
                </a:solidFill>
                <a:latin typeface="Arial" panose="020B0604020202020204" pitchFamily="34" charset="0"/>
                <a:cs typeface="Arial" panose="020B0604020202020204" pitchFamily="34" charset="0"/>
              </a:rPr>
              <a:t>and </a:t>
            </a:r>
            <a:r>
              <a:rPr lang="en-US" sz="1470" dirty="0">
                <a:solidFill>
                  <a:srgbClr val="595959"/>
                </a:solidFill>
                <a:latin typeface="Arial" panose="020B0604020202020204" pitchFamily="34" charset="0"/>
                <a:cs typeface="Arial" panose="020B0604020202020204" pitchFamily="34" charset="0"/>
              </a:rPr>
              <a:t>then remain involved and supportive by checking in with her</a:t>
            </a:r>
          </a:p>
        </p:txBody>
      </p:sp>
      <p:sp>
        <p:nvSpPr>
          <p:cNvPr id="22" name="Rectangle 21"/>
          <p:cNvSpPr/>
          <p:nvPr/>
        </p:nvSpPr>
        <p:spPr>
          <a:xfrm rot="16200000">
            <a:off x="1932034" y="3401794"/>
            <a:ext cx="6858000" cy="54411"/>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TextBox 6"/>
          <p:cNvSpPr txBox="1"/>
          <p:nvPr/>
        </p:nvSpPr>
        <p:spPr>
          <a:xfrm>
            <a:off x="5855831" y="6216562"/>
            <a:ext cx="5507931" cy="415498"/>
          </a:xfrm>
          <a:prstGeom prst="rect">
            <a:avLst/>
          </a:prstGeom>
          <a:noFill/>
        </p:spPr>
        <p:txBody>
          <a:bodyPr wrap="square" rtlCol="0">
            <a:spAutoFit/>
          </a:bodyPr>
          <a:lstStyle/>
          <a:p>
            <a:r>
              <a:rPr lang="en-US" sz="1050" i="1" dirty="0">
                <a:solidFill>
                  <a:srgbClr val="595959"/>
                </a:solidFill>
                <a:latin typeface="Aleo"/>
                <a:cs typeface="Aleo"/>
              </a:rPr>
              <a:t>Using the Relational Language Skill Steps to Engage, Connect and Collaborate with Girls and Women, CORE Associates, Inc</a:t>
            </a:r>
            <a:r>
              <a:rPr lang="en-US" sz="1050" i="1" dirty="0" smtClean="0">
                <a:solidFill>
                  <a:srgbClr val="595959"/>
                </a:solidFill>
                <a:latin typeface="Aleo"/>
                <a:cs typeface="Aleo"/>
              </a:rPr>
              <a:t>.</a:t>
            </a:r>
            <a:endParaRPr lang="en-US" sz="1050" i="1" dirty="0">
              <a:solidFill>
                <a:srgbClr val="595959"/>
              </a:solidFill>
              <a:latin typeface="Aleo"/>
              <a:cs typeface="Aleo"/>
            </a:endParaRPr>
          </a:p>
        </p:txBody>
      </p:sp>
    </p:spTree>
    <p:extLst>
      <p:ext uri="{BB962C8B-B14F-4D97-AF65-F5344CB8AC3E}">
        <p14:creationId xmlns:p14="http://schemas.microsoft.com/office/powerpoint/2010/main" val="2699576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 Placeholder 3"/>
          <p:cNvSpPr txBox="1">
            <a:spLocks/>
          </p:cNvSpPr>
          <p:nvPr/>
        </p:nvSpPr>
        <p:spPr>
          <a:xfrm>
            <a:off x="564590" y="552748"/>
            <a:ext cx="8275575" cy="413569"/>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tx1">
                    <a:lumMod val="65000"/>
                    <a:lumOff val="35000"/>
                  </a:schemeClr>
                </a:solidFill>
                <a:latin typeface="Sen" panose="00000500000000000000" pitchFamily="50" charset="0"/>
                <a:ea typeface="+mn-ea"/>
                <a:cs typeface="Levenim M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dirty="0">
                <a:solidFill>
                  <a:srgbClr val="595959"/>
                </a:solidFill>
                <a:latin typeface="Arial" panose="020B0604020202020204" pitchFamily="34" charset="0"/>
                <a:cs typeface="Arial" panose="020B0604020202020204" pitchFamily="34" charset="0"/>
              </a:rPr>
              <a:t>Trauma-informed Approaches </a:t>
            </a:r>
            <a:br>
              <a:rPr lang="en-US" b="1" dirty="0">
                <a:solidFill>
                  <a:srgbClr val="595959"/>
                </a:solidFill>
                <a:latin typeface="Arial" panose="020B0604020202020204" pitchFamily="34" charset="0"/>
                <a:cs typeface="Arial" panose="020B0604020202020204" pitchFamily="34" charset="0"/>
              </a:rPr>
            </a:br>
            <a:r>
              <a:rPr lang="en-US" b="1" dirty="0">
                <a:solidFill>
                  <a:srgbClr val="595959"/>
                </a:solidFill>
                <a:latin typeface="Arial" panose="020B0604020202020204" pitchFamily="34" charset="0"/>
                <a:cs typeface="Arial" panose="020B0604020202020204" pitchFamily="34" charset="0"/>
              </a:rPr>
              <a:t>Can Improve Safety and Reduce Stress</a:t>
            </a:r>
          </a:p>
        </p:txBody>
      </p:sp>
      <p:graphicFrame>
        <p:nvGraphicFramePr>
          <p:cNvPr id="5" name="Diagram 4"/>
          <p:cNvGraphicFramePr/>
          <p:nvPr>
            <p:extLst>
              <p:ext uri="{D42A27DB-BD31-4B8C-83A1-F6EECF244321}">
                <p14:modId xmlns:p14="http://schemas.microsoft.com/office/powerpoint/2010/main" val="398619563"/>
              </p:ext>
            </p:extLst>
          </p:nvPr>
        </p:nvGraphicFramePr>
        <p:xfrm>
          <a:off x="1041579" y="2424687"/>
          <a:ext cx="6236817" cy="3692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3848101" y="5515866"/>
            <a:ext cx="8015789" cy="1200329"/>
          </a:xfrm>
          <a:prstGeom prst="rect">
            <a:avLst/>
          </a:prstGeom>
        </p:spPr>
        <p:txBody>
          <a:bodyPr wrap="square">
            <a:spAutoFit/>
          </a:bodyPr>
          <a:lstStyle/>
          <a:p>
            <a:pPr lvl="1" algn="r"/>
            <a:r>
              <a:rPr lang="en-US" sz="1200" u="sng" dirty="0">
                <a:solidFill>
                  <a:srgbClr val="595959"/>
                </a:solidFill>
                <a:latin typeface="Aleo"/>
                <a:cs typeface="Aleo"/>
              </a:rPr>
              <a:t>MA Correctional Institution for Women experience and results</a:t>
            </a:r>
            <a:r>
              <a:rPr lang="en-US" sz="900" dirty="0">
                <a:latin typeface="Aleo"/>
                <a:cs typeface="Aleo"/>
              </a:rPr>
              <a:t> </a:t>
            </a:r>
            <a:r>
              <a:rPr lang="en-US" sz="1200" dirty="0">
                <a:latin typeface="Aleo"/>
                <a:cs typeface="Aleo"/>
              </a:rPr>
              <a:t> </a:t>
            </a:r>
            <a:endParaRPr lang="en-US" sz="1200" dirty="0" smtClean="0">
              <a:latin typeface="Aleo"/>
              <a:cs typeface="Aleo"/>
            </a:endParaRPr>
          </a:p>
          <a:p>
            <a:pPr lvl="1" algn="r"/>
            <a:r>
              <a:rPr lang="en-US" sz="1200" u="sng" dirty="0" smtClean="0">
                <a:latin typeface="Aleo"/>
                <a:cs typeface="Aleo"/>
                <a:hlinkClick r:id="rId8"/>
              </a:rPr>
              <a:t>Innovators</a:t>
            </a:r>
            <a:r>
              <a:rPr lang="en-US" sz="1200" u="sng" dirty="0">
                <a:latin typeface="Aleo"/>
                <a:cs typeface="Aleo"/>
                <a:hlinkClick r:id="rId8"/>
              </a:rPr>
              <a:t>: Lynn </a:t>
            </a:r>
            <a:r>
              <a:rPr lang="en-US" sz="1200" u="sng" dirty="0" err="1">
                <a:latin typeface="Aleo"/>
                <a:cs typeface="Aleo"/>
                <a:hlinkClick r:id="rId8"/>
              </a:rPr>
              <a:t>Bissonnette</a:t>
            </a:r>
            <a:r>
              <a:rPr lang="en-US" sz="1200" u="sng" dirty="0">
                <a:latin typeface="Aleo"/>
                <a:cs typeface="Aleo"/>
                <a:hlinkClick r:id="rId8"/>
              </a:rPr>
              <a:t>, Massachusetts Correctional Institution- Framingham, </a:t>
            </a:r>
            <a:r>
              <a:rPr lang="en-US" sz="900" dirty="0">
                <a:latin typeface="Aleo"/>
                <a:cs typeface="Aleo"/>
              </a:rPr>
              <a:t> </a:t>
            </a:r>
            <a:r>
              <a:rPr lang="en-US" sz="900" dirty="0" smtClean="0">
                <a:latin typeface="Aleo"/>
                <a:cs typeface="Aleo"/>
              </a:rPr>
              <a:t/>
            </a:r>
            <a:br>
              <a:rPr lang="en-US" sz="900" dirty="0" smtClean="0">
                <a:latin typeface="Aleo"/>
                <a:cs typeface="Aleo"/>
              </a:rPr>
            </a:br>
            <a:r>
              <a:rPr lang="en-US" sz="1200" dirty="0" smtClean="0">
                <a:solidFill>
                  <a:srgbClr val="595959"/>
                </a:solidFill>
                <a:latin typeface="Aleo"/>
                <a:cs typeface="Aleo"/>
              </a:rPr>
              <a:t>National </a:t>
            </a:r>
            <a:r>
              <a:rPr lang="en-US" sz="1200" dirty="0">
                <a:solidFill>
                  <a:srgbClr val="595959"/>
                </a:solidFill>
                <a:latin typeface="Aleo"/>
                <a:cs typeface="Aleo"/>
              </a:rPr>
              <a:t>Resource Center on Justice Involved </a:t>
            </a:r>
            <a:r>
              <a:rPr lang="en-US" sz="1200" dirty="0" smtClean="0">
                <a:solidFill>
                  <a:srgbClr val="595959"/>
                </a:solidFill>
                <a:latin typeface="Aleo"/>
                <a:cs typeface="Aleo"/>
              </a:rPr>
              <a:t>Women</a:t>
            </a:r>
          </a:p>
          <a:p>
            <a:pPr lvl="1" algn="r"/>
            <a:r>
              <a:rPr lang="en-US" sz="1200" u="sng" dirty="0">
                <a:latin typeface="Aleo"/>
                <a:cs typeface="Aleo"/>
                <a:hlinkClick r:id="rId9"/>
              </a:rPr>
              <a:t>Innovator: Superintendent Jane Parnell and Washing Corrections Center for Women: Progress in Implementing Gender-Responsive Action Plan/Women's Village Concept,</a:t>
            </a:r>
            <a:r>
              <a:rPr lang="en-US" sz="1200" dirty="0">
                <a:latin typeface="Aleo"/>
                <a:cs typeface="Aleo"/>
              </a:rPr>
              <a:t> </a:t>
            </a:r>
            <a:r>
              <a:rPr lang="en-US" sz="1200" dirty="0">
                <a:solidFill>
                  <a:srgbClr val="595959"/>
                </a:solidFill>
                <a:latin typeface="Aleo"/>
                <a:cs typeface="Aleo"/>
              </a:rPr>
              <a:t>National Resource Center on Justice Involved Women, </a:t>
            </a:r>
            <a:r>
              <a:rPr lang="en-US" sz="1200" dirty="0" smtClean="0">
                <a:solidFill>
                  <a:srgbClr val="595959"/>
                </a:solidFill>
                <a:latin typeface="Aleo"/>
                <a:cs typeface="Aleo"/>
              </a:rPr>
              <a:t>2013</a:t>
            </a:r>
            <a:endParaRPr lang="en-US" sz="1200" dirty="0">
              <a:solidFill>
                <a:srgbClr val="595959"/>
              </a:solidFill>
              <a:latin typeface="Aleo"/>
              <a:cs typeface="Aleo"/>
            </a:endParaRPr>
          </a:p>
        </p:txBody>
      </p:sp>
      <p:sp>
        <p:nvSpPr>
          <p:cNvPr id="7" name="Rectangle 6"/>
          <p:cNvSpPr/>
          <p:nvPr/>
        </p:nvSpPr>
        <p:spPr>
          <a:xfrm>
            <a:off x="6734385" y="2282904"/>
            <a:ext cx="4956045" cy="2062103"/>
          </a:xfrm>
          <a:prstGeom prst="rect">
            <a:avLst/>
          </a:prstGeom>
        </p:spPr>
        <p:txBody>
          <a:bodyPr wrap="square">
            <a:spAutoFit/>
          </a:bodyPr>
          <a:lstStyle/>
          <a:p>
            <a:pPr>
              <a:lnSpc>
                <a:spcPct val="150000"/>
              </a:lnSpc>
            </a:pPr>
            <a:r>
              <a:rPr lang="en-US" sz="1600" i="1" dirty="0">
                <a:latin typeface="Arial" panose="020B0604020202020204" pitchFamily="34" charset="0"/>
                <a:cs typeface="Arial" panose="020B0604020202020204" pitchFamily="34" charset="0"/>
              </a:rPr>
              <a:t>"Many women do not even recognize the role that past trauma has played in their pathway to crime. Our staff must recognize [the importance of trauma] before we can expect the women to." </a:t>
            </a:r>
            <a:endParaRPr lang="en-US" sz="1600" i="1" dirty="0" smtClean="0">
              <a:latin typeface="Arial" panose="020B0604020202020204" pitchFamily="34" charset="0"/>
              <a:cs typeface="Arial" panose="020B0604020202020204" pitchFamily="34" charset="0"/>
            </a:endParaRPr>
          </a:p>
          <a:p>
            <a:endParaRPr lang="en-US" sz="1600" i="1" dirty="0" smtClean="0">
              <a:latin typeface="Arial" panose="020B0604020202020204" pitchFamily="34" charset="0"/>
              <a:cs typeface="Arial" panose="020B0604020202020204" pitchFamily="34" charset="0"/>
            </a:endParaRPr>
          </a:p>
          <a:p>
            <a:pPr algn="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Jane </a:t>
            </a:r>
            <a:r>
              <a:rPr lang="en-US" sz="1600" dirty="0">
                <a:latin typeface="Arial" panose="020B0604020202020204" pitchFamily="34" charset="0"/>
                <a:cs typeface="Arial" panose="020B0604020202020204" pitchFamily="34" charset="0"/>
              </a:rPr>
              <a:t>Parnell, Former Superintendent, </a:t>
            </a:r>
            <a:r>
              <a:rPr lang="en-US" sz="1600" dirty="0" smtClean="0">
                <a:latin typeface="Arial" panose="020B0604020202020204" pitchFamily="34" charset="0"/>
                <a:cs typeface="Arial" panose="020B0604020202020204" pitchFamily="34" charset="0"/>
              </a:rPr>
              <a:t>WCCW</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564590" y="1381037"/>
            <a:ext cx="5674632"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One year after adopting a trauma-informed approach, the Massachusetts Correctional Institution for Women at Framingham saw a significant reduction </a:t>
            </a:r>
            <a:r>
              <a:rPr lang="en-US" dirty="0" smtClean="0">
                <a:latin typeface="Arial" panose="020B0604020202020204" pitchFamily="34" charset="0"/>
                <a:cs typeface="Arial" panose="020B0604020202020204" pitchFamily="34" charset="0"/>
              </a:rPr>
              <a:t>in: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804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811867" y="361950"/>
            <a:ext cx="9039578" cy="413569"/>
          </a:xfrm>
        </p:spPr>
        <p:txBody>
          <a:bodyPr/>
          <a:lstStyle/>
          <a:p>
            <a:r>
              <a:rPr lang="en-US" dirty="0" smtClean="0">
                <a:latin typeface="Arial" panose="020B0604020202020204" pitchFamily="34" charset="0"/>
                <a:cs typeface="Arial" panose="020B0604020202020204" pitchFamily="34" charset="0"/>
              </a:rPr>
              <a:t>SUPPORT STRONG FAMILIAL </a:t>
            </a:r>
            <a:r>
              <a:rPr lang="en-US" b="1" dirty="0" smtClean="0">
                <a:latin typeface="Arial" panose="020B0604020202020204" pitchFamily="34" charset="0"/>
                <a:cs typeface="Arial" panose="020B0604020202020204" pitchFamily="34" charset="0"/>
              </a:rPr>
              <a:t>RELATIONSHIPS</a:t>
            </a:r>
            <a:endParaRPr lang="en-US" b="1" baseline="30000" dirty="0">
              <a:latin typeface="Arial" panose="020B0604020202020204" pitchFamily="34" charset="0"/>
              <a:cs typeface="Arial" panose="020B0604020202020204" pitchFamily="34" charset="0"/>
            </a:endParaRPr>
          </a:p>
        </p:txBody>
      </p:sp>
      <p:sp>
        <p:nvSpPr>
          <p:cNvPr id="35" name="Arc 34"/>
          <p:cNvSpPr/>
          <p:nvPr/>
        </p:nvSpPr>
        <p:spPr>
          <a:xfrm>
            <a:off x="5337254" y="3939798"/>
            <a:ext cx="1517900" cy="1517900"/>
          </a:xfrm>
          <a:prstGeom prst="arc">
            <a:avLst>
              <a:gd name="adj1" fmla="val 7065"/>
              <a:gd name="adj2" fmla="val 10808413"/>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cxnSp>
        <p:nvCxnSpPr>
          <p:cNvPr id="36" name="Straight Connector 35"/>
          <p:cNvCxnSpPr/>
          <p:nvPr/>
        </p:nvCxnSpPr>
        <p:spPr>
          <a:xfrm flipV="1">
            <a:off x="6855153" y="1308771"/>
            <a:ext cx="1" cy="3404239"/>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337253" y="1308771"/>
            <a:ext cx="0" cy="3404236"/>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6434166" y="1713545"/>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9" name="Oval 38"/>
          <p:cNvSpPr/>
          <p:nvPr/>
        </p:nvSpPr>
        <p:spPr>
          <a:xfrm>
            <a:off x="6430246" y="3520532"/>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1" name="Oval 40"/>
          <p:cNvSpPr/>
          <p:nvPr/>
        </p:nvSpPr>
        <p:spPr>
          <a:xfrm>
            <a:off x="4911001" y="1713545"/>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Oval 41"/>
          <p:cNvSpPr/>
          <p:nvPr/>
        </p:nvSpPr>
        <p:spPr>
          <a:xfrm>
            <a:off x="4864748" y="3520532"/>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9AC63C"/>
              </a:solidFill>
            </a:endParaRPr>
          </a:p>
        </p:txBody>
      </p:sp>
      <p:sp>
        <p:nvSpPr>
          <p:cNvPr id="43" name="Oval 42"/>
          <p:cNvSpPr/>
          <p:nvPr/>
        </p:nvSpPr>
        <p:spPr>
          <a:xfrm>
            <a:off x="5626747" y="4914090"/>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5" name="Text Placeholder 10"/>
          <p:cNvSpPr txBox="1">
            <a:spLocks/>
          </p:cNvSpPr>
          <p:nvPr/>
        </p:nvSpPr>
        <p:spPr>
          <a:xfrm>
            <a:off x="7411514" y="1965129"/>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67" b="1" dirty="0">
                <a:solidFill>
                  <a:schemeClr val="tx1">
                    <a:lumMod val="75000"/>
                    <a:lumOff val="25000"/>
                  </a:schemeClr>
                </a:solidFill>
                <a:latin typeface="Arial" panose="020B0604020202020204" pitchFamily="34" charset="0"/>
                <a:cs typeface="Arial" panose="020B0604020202020204" pitchFamily="34" charset="0"/>
              </a:rPr>
              <a:t>Offer regular video visitations</a:t>
            </a:r>
          </a:p>
        </p:txBody>
      </p:sp>
      <p:sp>
        <p:nvSpPr>
          <p:cNvPr id="47" name="Text Placeholder 10"/>
          <p:cNvSpPr txBox="1">
            <a:spLocks/>
          </p:cNvSpPr>
          <p:nvPr/>
        </p:nvSpPr>
        <p:spPr>
          <a:xfrm>
            <a:off x="7411514" y="3743893"/>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67" b="1" dirty="0">
                <a:solidFill>
                  <a:schemeClr val="tx1">
                    <a:lumMod val="75000"/>
                    <a:lumOff val="25000"/>
                  </a:schemeClr>
                </a:solidFill>
                <a:latin typeface="Arial" panose="020B0604020202020204" pitchFamily="34" charset="0"/>
                <a:cs typeface="Arial" panose="020B0604020202020204" pitchFamily="34" charset="0"/>
              </a:rPr>
              <a:t>Facilitate transportation for families</a:t>
            </a:r>
          </a:p>
        </p:txBody>
      </p:sp>
      <p:sp>
        <p:nvSpPr>
          <p:cNvPr id="51" name="Text Placeholder 10"/>
          <p:cNvSpPr txBox="1">
            <a:spLocks/>
          </p:cNvSpPr>
          <p:nvPr/>
        </p:nvSpPr>
        <p:spPr>
          <a:xfrm>
            <a:off x="530367" y="1922796"/>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67" b="1" dirty="0">
                <a:solidFill>
                  <a:schemeClr val="tx1">
                    <a:lumMod val="75000"/>
                    <a:lumOff val="25000"/>
                  </a:schemeClr>
                </a:solidFill>
                <a:latin typeface="Arial" panose="020B0604020202020204" pitchFamily="34" charset="0"/>
                <a:cs typeface="Arial" panose="020B0604020202020204" pitchFamily="34" charset="0"/>
              </a:rPr>
              <a:t>Encourage visits and phone calls</a:t>
            </a:r>
          </a:p>
        </p:txBody>
      </p:sp>
      <p:sp>
        <p:nvSpPr>
          <p:cNvPr id="31" name="Text Placeholder 10"/>
          <p:cNvSpPr txBox="1">
            <a:spLocks/>
          </p:cNvSpPr>
          <p:nvPr/>
        </p:nvSpPr>
        <p:spPr>
          <a:xfrm>
            <a:off x="530367" y="3714044"/>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67" b="1" dirty="0">
                <a:solidFill>
                  <a:schemeClr val="tx1">
                    <a:lumMod val="75000"/>
                    <a:lumOff val="25000"/>
                  </a:schemeClr>
                </a:solidFill>
                <a:latin typeface="Arial" panose="020B0604020202020204" pitchFamily="34" charset="0"/>
                <a:cs typeface="Arial" panose="020B0604020202020204" pitchFamily="34" charset="0"/>
              </a:rPr>
              <a:t>Provide opportunities for </a:t>
            </a:r>
            <a:r>
              <a:rPr lang="en-US" sz="1467" b="1" dirty="0" smtClean="0">
                <a:solidFill>
                  <a:schemeClr val="tx1">
                    <a:lumMod val="75000"/>
                    <a:lumOff val="25000"/>
                  </a:schemeClr>
                </a:solidFill>
                <a:latin typeface="Arial" panose="020B0604020202020204" pitchFamily="34" charset="0"/>
                <a:cs typeface="Arial" panose="020B0604020202020204" pitchFamily="34" charset="0"/>
              </a:rPr>
              <a:t/>
            </a:r>
            <a:br>
              <a:rPr lang="en-US" sz="1467" b="1" dirty="0" smtClean="0">
                <a:solidFill>
                  <a:schemeClr val="tx1">
                    <a:lumMod val="75000"/>
                    <a:lumOff val="25000"/>
                  </a:schemeClr>
                </a:solidFill>
                <a:latin typeface="Arial" panose="020B0604020202020204" pitchFamily="34" charset="0"/>
                <a:cs typeface="Arial" panose="020B0604020202020204" pitchFamily="34" charset="0"/>
              </a:rPr>
            </a:br>
            <a:r>
              <a:rPr lang="en-US" sz="1467" b="1" dirty="0" smtClean="0">
                <a:solidFill>
                  <a:schemeClr val="tx1">
                    <a:lumMod val="75000"/>
                    <a:lumOff val="25000"/>
                  </a:schemeClr>
                </a:solidFill>
                <a:latin typeface="Arial" panose="020B0604020202020204" pitchFamily="34" charset="0"/>
                <a:cs typeface="Arial" panose="020B0604020202020204" pitchFamily="34" charset="0"/>
              </a:rPr>
              <a:t>mother</a:t>
            </a:r>
            <a:r>
              <a:rPr lang="en-US" sz="1467" b="1" dirty="0">
                <a:solidFill>
                  <a:schemeClr val="tx1">
                    <a:lumMod val="75000"/>
                    <a:lumOff val="25000"/>
                  </a:schemeClr>
                </a:solidFill>
                <a:latin typeface="Arial" panose="020B0604020202020204" pitchFamily="34" charset="0"/>
                <a:cs typeface="Arial" panose="020B0604020202020204" pitchFamily="34" charset="0"/>
              </a:rPr>
              <a:t>-child bonding</a:t>
            </a:r>
          </a:p>
        </p:txBody>
      </p:sp>
      <p:sp>
        <p:nvSpPr>
          <p:cNvPr id="32" name="Text Placeholder 10"/>
          <p:cNvSpPr txBox="1">
            <a:spLocks/>
          </p:cNvSpPr>
          <p:nvPr/>
        </p:nvSpPr>
        <p:spPr>
          <a:xfrm>
            <a:off x="4015811" y="5844822"/>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tx1">
                    <a:lumMod val="75000"/>
                    <a:lumOff val="25000"/>
                  </a:schemeClr>
                </a:solidFill>
                <a:latin typeface="Arial" panose="020B0604020202020204" pitchFamily="34" charset="0"/>
                <a:cs typeface="Arial" panose="020B0604020202020204" pitchFamily="34" charset="0"/>
              </a:rPr>
              <a:t>Provide child-friendly visitation areas</a:t>
            </a:r>
          </a:p>
        </p:txBody>
      </p:sp>
      <p:pic>
        <p:nvPicPr>
          <p:cNvPr id="3" name="Picture 2" descr="JIWicons_transporta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5221" y="3598333"/>
            <a:ext cx="677333" cy="677333"/>
          </a:xfrm>
          <a:prstGeom prst="rect">
            <a:avLst/>
          </a:prstGeom>
        </p:spPr>
      </p:pic>
      <p:pic>
        <p:nvPicPr>
          <p:cNvPr id="4" name="Picture 3" descr="JIWicons_vide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778" y="1735666"/>
            <a:ext cx="818445" cy="818445"/>
          </a:xfrm>
          <a:prstGeom prst="rect">
            <a:avLst/>
          </a:prstGeom>
        </p:spPr>
      </p:pic>
      <p:pic>
        <p:nvPicPr>
          <p:cNvPr id="5" name="Picture 4" descr="JIWicons_momchil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4777" y="3612444"/>
            <a:ext cx="677334" cy="677334"/>
          </a:xfrm>
          <a:prstGeom prst="rect">
            <a:avLst/>
          </a:prstGeom>
        </p:spPr>
      </p:pic>
      <p:pic>
        <p:nvPicPr>
          <p:cNvPr id="8" name="Picture 7" descr="JIWicons_childfriendl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0889" y="4981221"/>
            <a:ext cx="705556" cy="705556"/>
          </a:xfrm>
          <a:prstGeom prst="rect">
            <a:avLst/>
          </a:prstGeom>
        </p:spPr>
      </p:pic>
      <p:pic>
        <p:nvPicPr>
          <p:cNvPr id="9" name="Picture 8" descr="JIWicons_phon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9445" y="1862666"/>
            <a:ext cx="592667" cy="592667"/>
          </a:xfrm>
          <a:prstGeom prst="rect">
            <a:avLst/>
          </a:prstGeom>
        </p:spPr>
      </p:pic>
      <p:sp>
        <p:nvSpPr>
          <p:cNvPr id="7" name="TextBox 6"/>
          <p:cNvSpPr txBox="1"/>
          <p:nvPr/>
        </p:nvSpPr>
        <p:spPr>
          <a:xfrm>
            <a:off x="163975" y="6417099"/>
            <a:ext cx="8537609" cy="253916"/>
          </a:xfrm>
          <a:prstGeom prst="rect">
            <a:avLst/>
          </a:prstGeom>
          <a:noFill/>
        </p:spPr>
        <p:txBody>
          <a:bodyPr wrap="square" rtlCol="0">
            <a:spAutoFit/>
          </a:bodyPr>
          <a:lstStyle/>
          <a:p>
            <a:pPr>
              <a:spcBef>
                <a:spcPts val="0"/>
              </a:spcBef>
            </a:pPr>
            <a:r>
              <a:rPr lang="en-US" sz="1050" u="sng" dirty="0">
                <a:solidFill>
                  <a:schemeClr val="tx1">
                    <a:lumMod val="50000"/>
                    <a:lumOff val="50000"/>
                  </a:schemeClr>
                </a:solidFill>
                <a:latin typeface="Aleo"/>
                <a:cs typeface="Aleo"/>
                <a:hlinkClick r:id="rId8"/>
              </a:rPr>
              <a:t>Childhood Disrupted: Understanding the Features and Effects of Maternal Incarceration, </a:t>
            </a:r>
            <a:r>
              <a:rPr lang="en-US" sz="1050" dirty="0">
                <a:solidFill>
                  <a:schemeClr val="tx1">
                    <a:lumMod val="50000"/>
                    <a:lumOff val="50000"/>
                  </a:schemeClr>
                </a:solidFill>
                <a:latin typeface="Aleo"/>
                <a:cs typeface="Aleo"/>
              </a:rPr>
              <a:t>Volunteers of America, 2010</a:t>
            </a:r>
          </a:p>
        </p:txBody>
      </p:sp>
    </p:spTree>
    <p:extLst>
      <p:ext uri="{BB962C8B-B14F-4D97-AF65-F5344CB8AC3E}">
        <p14:creationId xmlns:p14="http://schemas.microsoft.com/office/powerpoint/2010/main" val="27567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6916" y="2551659"/>
            <a:ext cx="10822906" cy="1569660"/>
          </a:xfrm>
          <a:prstGeom prst="rect">
            <a:avLst/>
          </a:prstGeom>
          <a:noFill/>
        </p:spPr>
        <p:txBody>
          <a:bodyPr wrap="square" rtlCol="0">
            <a:spAutoFit/>
          </a:bodyPr>
          <a:lstStyle/>
          <a:p>
            <a:r>
              <a:rPr lang="en-US" sz="4800" b="1" dirty="0" smtClean="0">
                <a:solidFill>
                  <a:schemeClr val="tx1">
                    <a:lumMod val="85000"/>
                    <a:lumOff val="15000"/>
                  </a:schemeClr>
                </a:solidFill>
                <a:latin typeface="Arial" panose="020B0604020202020204" pitchFamily="34" charset="0"/>
                <a:cs typeface="Arial" panose="020B0604020202020204" pitchFamily="34" charset="0"/>
              </a:rPr>
              <a:t>Gender-specific Responses for </a:t>
            </a:r>
            <a:r>
              <a:rPr lang="en-US" sz="4800" b="1" dirty="0" smtClean="0">
                <a:solidFill>
                  <a:schemeClr val="accent4">
                    <a:lumMod val="50000"/>
                  </a:schemeClr>
                </a:solidFill>
                <a:latin typeface="Arial" panose="020B0604020202020204" pitchFamily="34" charset="0"/>
                <a:cs typeface="Arial" panose="020B0604020202020204" pitchFamily="34" charset="0"/>
              </a:rPr>
              <a:t>COMMUNITY CORRECTIONS</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0" y="4274235"/>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556471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208" y="3053722"/>
            <a:ext cx="12223207" cy="1279533"/>
            <a:chOff x="-31207" y="3053722"/>
            <a:chExt cx="9169186" cy="1279533"/>
          </a:xfrm>
        </p:grpSpPr>
        <p:sp>
          <p:nvSpPr>
            <p:cNvPr id="4" name="Rectangle 3"/>
            <p:cNvSpPr/>
            <p:nvPr/>
          </p:nvSpPr>
          <p:spPr>
            <a:xfrm>
              <a:off x="-31207" y="3053722"/>
              <a:ext cx="3058870" cy="1279533"/>
            </a:xfrm>
            <a:prstGeom prst="rect">
              <a:avLst/>
            </a:prstGeom>
            <a:solidFill>
              <a:srgbClr val="93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5"/>
            <p:cNvSpPr/>
            <p:nvPr/>
          </p:nvSpPr>
          <p:spPr>
            <a:xfrm>
              <a:off x="6079109" y="3053722"/>
              <a:ext cx="3058870" cy="12795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p:nvSpPr>
          <p:spPr>
            <a:xfrm>
              <a:off x="3027663" y="3053722"/>
              <a:ext cx="3058870" cy="1279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4" name="Text Placeholder 3"/>
          <p:cNvSpPr txBox="1">
            <a:spLocks/>
          </p:cNvSpPr>
          <p:nvPr/>
        </p:nvSpPr>
        <p:spPr>
          <a:xfrm>
            <a:off x="374005" y="3473576"/>
            <a:ext cx="3728033" cy="388156"/>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Arial" panose="020B0604020202020204" pitchFamily="34" charset="0"/>
                <a:cs typeface="Arial" panose="020B0604020202020204" pitchFamily="34" charset="0"/>
              </a:rPr>
              <a:t>Ability to </a:t>
            </a:r>
            <a:r>
              <a:rPr lang="en-US" sz="2800" b="1" dirty="0" smtClean="0">
                <a:solidFill>
                  <a:schemeClr val="bg1"/>
                </a:solidFill>
                <a:latin typeface="Arial" panose="020B0604020202020204" pitchFamily="34" charset="0"/>
                <a:cs typeface="Arial" panose="020B0604020202020204" pitchFamily="34" charset="0"/>
              </a:rPr>
              <a:t>Support Children</a:t>
            </a:r>
            <a:endParaRPr lang="en-US" sz="2800" b="1" dirty="0">
              <a:solidFill>
                <a:schemeClr val="bg1"/>
              </a:solidFill>
              <a:latin typeface="Arial" panose="020B0604020202020204" pitchFamily="34" charset="0"/>
              <a:cs typeface="Arial" panose="020B0604020202020204" pitchFamily="34" charset="0"/>
            </a:endParaRPr>
          </a:p>
        </p:txBody>
      </p:sp>
      <p:sp>
        <p:nvSpPr>
          <p:cNvPr id="33" name="Text Placeholder 16"/>
          <p:cNvSpPr txBox="1">
            <a:spLocks/>
          </p:cNvSpPr>
          <p:nvPr/>
        </p:nvSpPr>
        <p:spPr>
          <a:xfrm>
            <a:off x="429525" y="712269"/>
            <a:ext cx="11332950" cy="8702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dirty="0" smtClean="0">
                <a:solidFill>
                  <a:schemeClr val="tx1">
                    <a:lumMod val="85000"/>
                    <a:lumOff val="15000"/>
                  </a:schemeClr>
                </a:solidFill>
                <a:latin typeface="Arial" panose="020B0604020202020204" pitchFamily="34" charset="0"/>
                <a:cs typeface="Arial" panose="020B0604020202020204" pitchFamily="34" charset="0"/>
              </a:rPr>
              <a:t>FOCUS ON NEEDS FOR </a:t>
            </a:r>
            <a:br>
              <a:rPr lang="en-US" sz="4800" b="1" dirty="0" smtClean="0">
                <a:solidFill>
                  <a:schemeClr val="tx1">
                    <a:lumMod val="85000"/>
                    <a:lumOff val="15000"/>
                  </a:schemeClr>
                </a:solidFill>
                <a:latin typeface="Arial" panose="020B0604020202020204" pitchFamily="34" charset="0"/>
                <a:cs typeface="Arial" panose="020B0604020202020204" pitchFamily="34" charset="0"/>
              </a:rPr>
            </a:br>
            <a:r>
              <a:rPr lang="en-US" sz="4800" b="1" dirty="0" smtClean="0">
                <a:solidFill>
                  <a:schemeClr val="accent1"/>
                </a:solidFill>
                <a:latin typeface="Arial" panose="020B0604020202020204" pitchFamily="34" charset="0"/>
                <a:cs typeface="Arial" panose="020B0604020202020204" pitchFamily="34" charset="0"/>
              </a:rPr>
              <a:t>COMMUNITY</a:t>
            </a:r>
            <a:r>
              <a:rPr lang="en-US" sz="4800" b="1" dirty="0" smtClean="0">
                <a:solidFill>
                  <a:schemeClr val="tx1">
                    <a:lumMod val="85000"/>
                    <a:lumOff val="15000"/>
                  </a:schemeClr>
                </a:solidFill>
                <a:latin typeface="Arial" panose="020B0604020202020204" pitchFamily="34" charset="0"/>
                <a:cs typeface="Arial" panose="020B0604020202020204" pitchFamily="34" charset="0"/>
              </a:rPr>
              <a:t> REENTRY AND SUCCESS </a:t>
            </a:r>
            <a:endParaRPr lang="en-US" sz="4800" b="1" dirty="0">
              <a:solidFill>
                <a:schemeClr val="accent2"/>
              </a:solidFill>
              <a:latin typeface="Arial" panose="020B0604020202020204" pitchFamily="34" charset="0"/>
              <a:cs typeface="Arial" panose="020B0604020202020204" pitchFamily="34" charset="0"/>
            </a:endParaRPr>
          </a:p>
        </p:txBody>
      </p:sp>
      <p:sp>
        <p:nvSpPr>
          <p:cNvPr id="31" name="Text Placeholder 3"/>
          <p:cNvSpPr txBox="1">
            <a:spLocks/>
          </p:cNvSpPr>
          <p:nvPr/>
        </p:nvSpPr>
        <p:spPr>
          <a:xfrm>
            <a:off x="4419600" y="3473576"/>
            <a:ext cx="3492438" cy="388156"/>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Arial" panose="020B0604020202020204" pitchFamily="34" charset="0"/>
                <a:cs typeface="Arial" panose="020B0604020202020204" pitchFamily="34" charset="0"/>
              </a:rPr>
              <a:t>Safe Housing</a:t>
            </a:r>
          </a:p>
        </p:txBody>
      </p:sp>
      <p:sp>
        <p:nvSpPr>
          <p:cNvPr id="34" name="Text Placeholder 3"/>
          <p:cNvSpPr txBox="1">
            <a:spLocks/>
          </p:cNvSpPr>
          <p:nvPr/>
        </p:nvSpPr>
        <p:spPr>
          <a:xfrm>
            <a:off x="8382000" y="3473576"/>
            <a:ext cx="3492438" cy="388156"/>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Arial" panose="020B0604020202020204" pitchFamily="34" charset="0"/>
                <a:cs typeface="Arial" panose="020B0604020202020204" pitchFamily="34" charset="0"/>
              </a:rPr>
              <a:t>Livable Wage</a:t>
            </a:r>
          </a:p>
        </p:txBody>
      </p:sp>
      <p:sp>
        <p:nvSpPr>
          <p:cNvPr id="3" name="TextBox 2"/>
          <p:cNvSpPr txBox="1"/>
          <p:nvPr/>
        </p:nvSpPr>
        <p:spPr>
          <a:xfrm>
            <a:off x="174978" y="6413584"/>
            <a:ext cx="9750795" cy="253916"/>
          </a:xfrm>
          <a:prstGeom prst="rect">
            <a:avLst/>
          </a:prstGeom>
          <a:noFill/>
        </p:spPr>
        <p:txBody>
          <a:bodyPr wrap="square" rtlCol="0">
            <a:spAutoFit/>
          </a:bodyPr>
          <a:lstStyle/>
          <a:p>
            <a:pPr>
              <a:spcBef>
                <a:spcPts val="0"/>
              </a:spcBef>
            </a:pPr>
            <a:r>
              <a:rPr lang="en-US" sz="1050" i="1" u="sng" dirty="0">
                <a:solidFill>
                  <a:schemeClr val="tx1">
                    <a:lumMod val="50000"/>
                    <a:lumOff val="50000"/>
                  </a:schemeClr>
                </a:solidFill>
                <a:latin typeface="Aleo"/>
                <a:cs typeface="Aleo"/>
                <a:hlinkClick r:id="rId3"/>
              </a:rPr>
              <a:t>Meeting the Needs of Women in California's County Justice </a:t>
            </a:r>
            <a:r>
              <a:rPr lang="en-US" sz="1050" i="1" u="sng" dirty="0" smtClean="0">
                <a:solidFill>
                  <a:schemeClr val="tx1">
                    <a:lumMod val="50000"/>
                    <a:lumOff val="50000"/>
                  </a:schemeClr>
                </a:solidFill>
                <a:latin typeface="Aleo"/>
                <a:cs typeface="Aleo"/>
                <a:hlinkClick r:id="rId3"/>
              </a:rPr>
              <a:t>Systems,</a:t>
            </a:r>
            <a:r>
              <a:rPr lang="en-US" sz="1050" u="sng" dirty="0" smtClean="0">
                <a:solidFill>
                  <a:schemeClr val="tx1">
                    <a:lumMod val="50000"/>
                    <a:lumOff val="50000"/>
                  </a:schemeClr>
                </a:solidFill>
                <a:latin typeface="Aleo"/>
                <a:cs typeface="Aleo"/>
                <a:hlinkClick r:id="rId3"/>
              </a:rPr>
              <a:t> </a:t>
            </a:r>
            <a:r>
              <a:rPr lang="en-US" sz="1050" dirty="0">
                <a:solidFill>
                  <a:schemeClr val="tx1">
                    <a:lumMod val="50000"/>
                    <a:lumOff val="50000"/>
                  </a:schemeClr>
                </a:solidFill>
                <a:latin typeface="Aleo"/>
                <a:cs typeface="Aleo"/>
              </a:rPr>
              <a:t>Californians for Safety and Justice, Barbara E. Bloom, 2015</a:t>
            </a:r>
          </a:p>
        </p:txBody>
      </p:sp>
    </p:spTree>
    <p:extLst>
      <p:ext uri="{BB962C8B-B14F-4D97-AF65-F5344CB8AC3E}">
        <p14:creationId xmlns:p14="http://schemas.microsoft.com/office/powerpoint/2010/main" val="2616737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3" y="0"/>
            <a:ext cx="5891408" cy="7190124"/>
          </a:xfrm>
          <a:prstGeom prst="rect">
            <a:avLst/>
          </a:prstGeom>
        </p:spPr>
      </p:pic>
      <p:sp>
        <p:nvSpPr>
          <p:cNvPr id="7" name="Text Placeholder 6"/>
          <p:cNvSpPr>
            <a:spLocks noGrp="1"/>
          </p:cNvSpPr>
          <p:nvPr>
            <p:ph type="body" sz="quarter" idx="19"/>
          </p:nvPr>
        </p:nvSpPr>
        <p:spPr>
          <a:xfrm>
            <a:off x="6350000" y="2581274"/>
            <a:ext cx="5384800" cy="4176191"/>
          </a:xfrm>
        </p:spPr>
        <p:txBody>
          <a:bodyPr/>
          <a:lstStyle/>
          <a:p>
            <a:r>
              <a:rPr lang="en-US" dirty="0">
                <a:solidFill>
                  <a:schemeClr val="tx2">
                    <a:lumMod val="75000"/>
                  </a:schemeClr>
                </a:solidFill>
                <a:latin typeface="Arial" panose="020B0604020202020204" pitchFamily="34" charset="0"/>
                <a:cs typeface="Arial" panose="020B0604020202020204" pitchFamily="34" charset="0"/>
              </a:rPr>
              <a:t>Demonstrate empathy and respect, while maintaining </a:t>
            </a:r>
            <a:br>
              <a:rPr lang="en-US" dirty="0">
                <a:solidFill>
                  <a:schemeClr val="tx2">
                    <a:lumMod val="75000"/>
                  </a:schemeClr>
                </a:solidFill>
                <a:latin typeface="Arial" panose="020B0604020202020204" pitchFamily="34" charset="0"/>
                <a:cs typeface="Arial" panose="020B0604020202020204" pitchFamily="34" charset="0"/>
              </a:rPr>
            </a:br>
            <a:r>
              <a:rPr lang="en-US" dirty="0">
                <a:solidFill>
                  <a:schemeClr val="tx2">
                    <a:lumMod val="75000"/>
                  </a:schemeClr>
                </a:solidFill>
                <a:latin typeface="Arial" panose="020B0604020202020204" pitchFamily="34" charset="0"/>
                <a:cs typeface="Arial" panose="020B0604020202020204" pitchFamily="34" charset="0"/>
              </a:rPr>
              <a:t>professional </a:t>
            </a:r>
            <a:r>
              <a:rPr lang="en-US" dirty="0" smtClean="0">
                <a:solidFill>
                  <a:schemeClr val="tx2">
                    <a:lumMod val="75000"/>
                  </a:schemeClr>
                </a:solidFill>
                <a:latin typeface="Arial" panose="020B0604020202020204" pitchFamily="34" charset="0"/>
                <a:cs typeface="Arial" panose="020B0604020202020204" pitchFamily="34" charset="0"/>
              </a:rPr>
              <a:t>boundaries</a:t>
            </a:r>
            <a:endParaRPr lang="en-US" dirty="0">
              <a:solidFill>
                <a:schemeClr val="tx2">
                  <a:lumMod val="75000"/>
                </a:schemeClr>
              </a:solidFill>
              <a:latin typeface="Arial" panose="020B0604020202020204" pitchFamily="34" charset="0"/>
              <a:cs typeface="Arial" panose="020B0604020202020204" pitchFamily="34" charset="0"/>
            </a:endParaRPr>
          </a:p>
          <a:p>
            <a:r>
              <a:rPr lang="en-US" dirty="0">
                <a:solidFill>
                  <a:schemeClr val="tx2">
                    <a:lumMod val="75000"/>
                  </a:schemeClr>
                </a:solidFill>
                <a:latin typeface="Arial" panose="020B0604020202020204" pitchFamily="34" charset="0"/>
                <a:cs typeface="Arial" panose="020B0604020202020204" pitchFamily="34" charset="0"/>
              </a:rPr>
              <a:t>Focus on strengths and </a:t>
            </a:r>
            <a:r>
              <a:rPr lang="en-US" dirty="0" smtClean="0">
                <a:solidFill>
                  <a:schemeClr val="tx2">
                    <a:lumMod val="75000"/>
                  </a:schemeClr>
                </a:solidFill>
                <a:latin typeface="Arial" panose="020B0604020202020204" pitchFamily="34" charset="0"/>
                <a:cs typeface="Arial" panose="020B0604020202020204" pitchFamily="34" charset="0"/>
              </a:rPr>
              <a:t>challenges, </a:t>
            </a:r>
            <a:r>
              <a:rPr lang="en-US" dirty="0">
                <a:solidFill>
                  <a:schemeClr val="tx2">
                    <a:lumMod val="75000"/>
                  </a:schemeClr>
                </a:solidFill>
                <a:latin typeface="Arial" panose="020B0604020202020204" pitchFamily="34" charset="0"/>
                <a:cs typeface="Arial" panose="020B0604020202020204" pitchFamily="34" charset="0"/>
              </a:rPr>
              <a:t>and provide encouragement and </a:t>
            </a:r>
            <a:r>
              <a:rPr lang="en-US" dirty="0" smtClean="0">
                <a:solidFill>
                  <a:schemeClr val="tx2">
                    <a:lumMod val="75000"/>
                  </a:schemeClr>
                </a:solidFill>
                <a:latin typeface="Arial" panose="020B0604020202020204" pitchFamily="34" charset="0"/>
                <a:cs typeface="Arial" panose="020B0604020202020204" pitchFamily="34" charset="0"/>
              </a:rPr>
              <a:t>feedback</a:t>
            </a:r>
            <a:endParaRPr lang="en-US" baseline="30000" dirty="0">
              <a:solidFill>
                <a:schemeClr val="tx2">
                  <a:lumMod val="75000"/>
                </a:schemeClr>
              </a:solidFill>
              <a:latin typeface="Arial" panose="020B0604020202020204" pitchFamily="34" charset="0"/>
              <a:cs typeface="Arial" panose="020B0604020202020204" pitchFamily="34" charset="0"/>
            </a:endParaRPr>
          </a:p>
        </p:txBody>
      </p:sp>
      <p:sp>
        <p:nvSpPr>
          <p:cNvPr id="10" name="Text Placeholder 5"/>
          <p:cNvSpPr>
            <a:spLocks noGrp="1"/>
          </p:cNvSpPr>
          <p:nvPr>
            <p:ph type="body" sz="quarter" idx="11"/>
          </p:nvPr>
        </p:nvSpPr>
        <p:spPr>
          <a:xfrm>
            <a:off x="6253882" y="643353"/>
            <a:ext cx="5023853" cy="422213"/>
          </a:xfrm>
        </p:spPr>
        <p:txBody>
          <a:bodyPr/>
          <a:lstStyle/>
          <a:p>
            <a:pPr algn="l"/>
            <a:r>
              <a:rPr lang="en-US" dirty="0" smtClean="0">
                <a:solidFill>
                  <a:schemeClr val="tx2">
                    <a:lumMod val="75000"/>
                  </a:schemeClr>
                </a:solidFill>
                <a:latin typeface="Arial" panose="020B0604020202020204" pitchFamily="34" charset="0"/>
                <a:cs typeface="Arial" panose="020B0604020202020204" pitchFamily="34" charset="0"/>
              </a:rPr>
              <a:t>Be Active in </a:t>
            </a:r>
            <a:br>
              <a:rPr lang="en-US" dirty="0" smtClean="0">
                <a:solidFill>
                  <a:schemeClr val="tx2">
                    <a:lumMod val="75000"/>
                  </a:schemeClr>
                </a:solidFill>
                <a:latin typeface="Arial" panose="020B0604020202020204" pitchFamily="34" charset="0"/>
                <a:cs typeface="Arial" panose="020B0604020202020204" pitchFamily="34" charset="0"/>
              </a:rPr>
            </a:br>
            <a:r>
              <a:rPr lang="en-US" b="1" dirty="0" smtClean="0">
                <a:solidFill>
                  <a:schemeClr val="tx2">
                    <a:lumMod val="75000"/>
                  </a:schemeClr>
                </a:solidFill>
                <a:latin typeface="Arial" panose="020B0604020202020204" pitchFamily="34" charset="0"/>
                <a:cs typeface="Arial" panose="020B0604020202020204" pitchFamily="34" charset="0"/>
              </a:rPr>
              <a:t>SUPPORTING GOALS</a:t>
            </a:r>
            <a:endParaRPr lang="en-US" b="1" baseline="30000" dirty="0">
              <a:solidFill>
                <a:schemeClr val="tx2">
                  <a:lumMod val="75000"/>
                </a:schemeClr>
              </a:solidFill>
              <a:latin typeface="Arial" panose="020B0604020202020204" pitchFamily="34" charset="0"/>
              <a:cs typeface="Arial" panose="020B0604020202020204" pitchFamily="34" charset="0"/>
            </a:endParaRPr>
          </a:p>
        </p:txBody>
      </p:sp>
      <p:sp>
        <p:nvSpPr>
          <p:cNvPr id="9" name="Rectangle 8"/>
          <p:cNvSpPr/>
          <p:nvPr/>
        </p:nvSpPr>
        <p:spPr>
          <a:xfrm rot="16200000">
            <a:off x="2456081" y="3401793"/>
            <a:ext cx="6858000" cy="54411"/>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TextBox 2"/>
          <p:cNvSpPr txBox="1"/>
          <p:nvPr/>
        </p:nvSpPr>
        <p:spPr>
          <a:xfrm>
            <a:off x="6096000" y="6228366"/>
            <a:ext cx="5994400" cy="577081"/>
          </a:xfrm>
          <a:prstGeom prst="rect">
            <a:avLst/>
          </a:prstGeom>
          <a:noFill/>
        </p:spPr>
        <p:txBody>
          <a:bodyPr wrap="square" rtlCol="0">
            <a:spAutoFit/>
          </a:bodyPr>
          <a:lstStyle/>
          <a:p>
            <a:pPr>
              <a:spcBef>
                <a:spcPts val="0"/>
              </a:spcBef>
            </a:pPr>
            <a:r>
              <a:rPr lang="en-US" sz="1050" i="1" u="sng" dirty="0" smtClean="0">
                <a:solidFill>
                  <a:schemeClr val="tx1">
                    <a:lumMod val="50000"/>
                    <a:lumOff val="50000"/>
                  </a:schemeClr>
                </a:solidFill>
                <a:latin typeface="Aleo"/>
                <a:cs typeface="Aleo"/>
                <a:hlinkClick r:id="rId4"/>
              </a:rPr>
              <a:t>The Truths that Matter When Working with Justice Involved Women,</a:t>
            </a:r>
            <a:r>
              <a:rPr lang="en-US" sz="1050" u="sng" dirty="0" smtClean="0">
                <a:solidFill>
                  <a:schemeClr val="tx1">
                    <a:lumMod val="50000"/>
                    <a:lumOff val="50000"/>
                  </a:schemeClr>
                </a:solidFill>
                <a:latin typeface="Aleo"/>
                <a:cs typeface="Aleo"/>
                <a:hlinkClick r:id="rId4"/>
              </a:rPr>
              <a:t> </a:t>
            </a:r>
            <a:r>
              <a:rPr lang="en-US" sz="1050" dirty="0" smtClean="0">
                <a:solidFill>
                  <a:schemeClr val="tx1">
                    <a:lumMod val="50000"/>
                    <a:lumOff val="50000"/>
                  </a:schemeClr>
                </a:solidFill>
                <a:latin typeface="Aleo"/>
                <a:cs typeface="Aleo"/>
              </a:rPr>
              <a:t>2012</a:t>
            </a:r>
          </a:p>
          <a:p>
            <a:r>
              <a:rPr lang="en-US" sz="1050" i="1" u="sng" dirty="0">
                <a:solidFill>
                  <a:schemeClr val="tx1">
                    <a:lumMod val="50000"/>
                    <a:lumOff val="50000"/>
                  </a:schemeClr>
                </a:solidFill>
                <a:latin typeface="Aleo"/>
                <a:cs typeface="Aleo"/>
                <a:hlinkClick r:id="rId5"/>
              </a:rPr>
              <a:t>Women Offender Case Management Model: Outcome Evaluation,</a:t>
            </a:r>
            <a:r>
              <a:rPr lang="en-US" sz="1050" i="1" dirty="0">
                <a:solidFill>
                  <a:schemeClr val="tx1">
                    <a:lumMod val="50000"/>
                    <a:lumOff val="50000"/>
                  </a:schemeClr>
                </a:solidFill>
                <a:latin typeface="Aleo"/>
                <a:cs typeface="Aleo"/>
                <a:hlinkClick r:id="rId5"/>
              </a:rPr>
              <a:t> </a:t>
            </a:r>
            <a:r>
              <a:rPr lang="en-US" sz="1050" dirty="0">
                <a:solidFill>
                  <a:srgbClr val="595959"/>
                </a:solidFill>
                <a:latin typeface="Aleo"/>
                <a:cs typeface="Aleo"/>
              </a:rPr>
              <a:t>National Institute of Corrections </a:t>
            </a:r>
            <a:r>
              <a:rPr lang="en-US" sz="1050" dirty="0" smtClean="0">
                <a:solidFill>
                  <a:srgbClr val="595959"/>
                </a:solidFill>
                <a:latin typeface="Aleo"/>
                <a:cs typeface="Aleo"/>
              </a:rPr>
              <a:t>and State </a:t>
            </a:r>
            <a:r>
              <a:rPr lang="en-US" sz="1050" dirty="0">
                <a:solidFill>
                  <a:srgbClr val="595959"/>
                </a:solidFill>
                <a:latin typeface="Aleo"/>
                <a:cs typeface="Aleo"/>
              </a:rPr>
              <a:t>of Connecticut Judicial Branch</a:t>
            </a:r>
            <a:r>
              <a:rPr lang="en-US" sz="1050" dirty="0" smtClean="0">
                <a:solidFill>
                  <a:srgbClr val="595959"/>
                </a:solidFill>
                <a:latin typeface="Aleo"/>
                <a:cs typeface="Aleo"/>
              </a:rPr>
              <a:t>/Court Services </a:t>
            </a:r>
            <a:r>
              <a:rPr lang="en-US" sz="1050" dirty="0">
                <a:solidFill>
                  <a:srgbClr val="595959"/>
                </a:solidFill>
                <a:latin typeface="Aleo"/>
                <a:cs typeface="Aleo"/>
              </a:rPr>
              <a:t>Division, </a:t>
            </a:r>
            <a:r>
              <a:rPr lang="en-US" sz="1050" dirty="0" smtClean="0">
                <a:solidFill>
                  <a:srgbClr val="595959"/>
                </a:solidFill>
                <a:latin typeface="Aleo"/>
                <a:cs typeface="Aleo"/>
              </a:rPr>
              <a:t>2010</a:t>
            </a:r>
            <a:endParaRPr lang="en-US" sz="1050" dirty="0">
              <a:solidFill>
                <a:srgbClr val="595959"/>
              </a:solidFill>
              <a:latin typeface="Aleo"/>
              <a:cs typeface="Aleo"/>
            </a:endParaRPr>
          </a:p>
        </p:txBody>
      </p:sp>
      <p:sp>
        <p:nvSpPr>
          <p:cNvPr id="5" name="Rectangle 4"/>
          <p:cNvSpPr/>
          <p:nvPr/>
        </p:nvSpPr>
        <p:spPr>
          <a:xfrm>
            <a:off x="6272530" y="1317305"/>
            <a:ext cx="5259408" cy="1200329"/>
          </a:xfrm>
          <a:prstGeom prst="rect">
            <a:avLst/>
          </a:prstGeom>
        </p:spPr>
        <p:txBody>
          <a:bodyPr wrap="square">
            <a:spAutoFit/>
          </a:bodyPr>
          <a:lstStyle/>
          <a:p>
            <a:r>
              <a:rPr lang="en-US" dirty="0">
                <a:solidFill>
                  <a:schemeClr val="tx2">
                    <a:lumMod val="75000"/>
                  </a:schemeClr>
                </a:solidFill>
                <a:latin typeface="Arial" panose="020B0604020202020204" pitchFamily="34" charset="0"/>
                <a:cs typeface="Arial" panose="020B0604020202020204" pitchFamily="34" charset="0"/>
              </a:rPr>
              <a:t>Consider the important role community corrections and supervision staff play in supporting women to achieve their goals and remain crime </a:t>
            </a:r>
            <a:r>
              <a:rPr lang="en-US" dirty="0" smtClean="0">
                <a:solidFill>
                  <a:schemeClr val="tx2">
                    <a:lumMod val="75000"/>
                  </a:schemeClr>
                </a:solidFill>
                <a:latin typeface="Arial" panose="020B0604020202020204" pitchFamily="34" charset="0"/>
                <a:cs typeface="Arial" panose="020B0604020202020204" pitchFamily="34" charset="0"/>
              </a:rPr>
              <a:t>free.</a:t>
            </a:r>
            <a:endParaRPr lang="en-US" dirty="0">
              <a:solidFill>
                <a:schemeClr val="tx2">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6350000" y="4172357"/>
            <a:ext cx="5434273" cy="1569660"/>
          </a:xfrm>
          <a:prstGeom prst="rect">
            <a:avLst/>
          </a:prstGeom>
          <a:noFill/>
        </p:spPr>
        <p:txBody>
          <a:bodyPr wrap="square" rtlCol="0">
            <a:spAutoFit/>
          </a:bodyPr>
          <a:lstStyle/>
          <a:p>
            <a:r>
              <a:rPr lang="en-US" sz="1600" dirty="0" smtClean="0">
                <a:solidFill>
                  <a:schemeClr val="tx2">
                    <a:lumMod val="75000"/>
                  </a:schemeClr>
                </a:solidFill>
                <a:latin typeface="Sen"/>
                <a:cs typeface="Sen"/>
              </a:rPr>
              <a:t>CASE STUDY: </a:t>
            </a:r>
            <a:r>
              <a:rPr lang="en-US" sz="1600" dirty="0">
                <a:solidFill>
                  <a:schemeClr val="tx2">
                    <a:lumMod val="75000"/>
                  </a:schemeClr>
                </a:solidFill>
                <a:latin typeface="Sen"/>
                <a:cs typeface="Sen"/>
              </a:rPr>
              <a:t>Probation Officers participating in the Women Offender Case Management Model (WOCMM) </a:t>
            </a:r>
            <a:r>
              <a:rPr lang="en-US" sz="1600" dirty="0" smtClean="0">
                <a:solidFill>
                  <a:schemeClr val="tx2">
                    <a:lumMod val="75000"/>
                  </a:schemeClr>
                </a:solidFill>
                <a:latin typeface="Sen"/>
                <a:cs typeface="Sen"/>
              </a:rPr>
              <a:t>– now called Collaborative Casework-Women (CCW) – in </a:t>
            </a:r>
            <a:r>
              <a:rPr lang="en-US" sz="1600" dirty="0">
                <a:solidFill>
                  <a:schemeClr val="tx2">
                    <a:lumMod val="75000"/>
                  </a:schemeClr>
                </a:solidFill>
                <a:latin typeface="Sen"/>
                <a:cs typeface="Sen"/>
              </a:rPr>
              <a:t>Connecticut had more successful caseloads when they focused on the women’s strengths and challenges and provided encouragement and feedback. </a:t>
            </a:r>
          </a:p>
        </p:txBody>
      </p:sp>
    </p:spTree>
    <p:extLst>
      <p:ext uri="{BB962C8B-B14F-4D97-AF65-F5344CB8AC3E}">
        <p14:creationId xmlns:p14="http://schemas.microsoft.com/office/powerpoint/2010/main" val="253098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rison_LR.jpg"/>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6748" b="6748"/>
          <a:stretch>
            <a:fillRect/>
          </a:stretch>
        </p:blipFill>
        <p:spPr/>
      </p:pic>
      <p:sp>
        <p:nvSpPr>
          <p:cNvPr id="18" name="Rectangle 17"/>
          <p:cNvSpPr/>
          <p:nvPr/>
        </p:nvSpPr>
        <p:spPr>
          <a:xfrm>
            <a:off x="0" y="1447800"/>
            <a:ext cx="12192000" cy="5410200"/>
          </a:xfrm>
          <a:prstGeom prst="rect">
            <a:avLst/>
          </a:prstGeom>
          <a:solidFill>
            <a:schemeClr val="accent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a:off x="6908800" y="4174066"/>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cxnSp>
        <p:nvCxnSpPr>
          <p:cNvPr id="20" name="Straight Connector 19"/>
          <p:cNvCxnSpPr>
            <a:stCxn id="19" idx="2"/>
          </p:cNvCxnSpPr>
          <p:nvPr/>
        </p:nvCxnSpPr>
        <p:spPr>
          <a:xfrm>
            <a:off x="7518400" y="4478866"/>
            <a:ext cx="0" cy="5418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9" idx="0"/>
            <a:endCxn id="22" idx="0"/>
          </p:cNvCxnSpPr>
          <p:nvPr/>
        </p:nvCxnSpPr>
        <p:spPr>
          <a:xfrm flipH="1">
            <a:off x="6400800" y="4174067"/>
            <a:ext cx="812800"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rot="10800000">
            <a:off x="6096000" y="3564468"/>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sp>
        <p:nvSpPr>
          <p:cNvPr id="24" name="Arc 23"/>
          <p:cNvSpPr/>
          <p:nvPr/>
        </p:nvSpPr>
        <p:spPr>
          <a:xfrm>
            <a:off x="9753600" y="4174066"/>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cxnSp>
        <p:nvCxnSpPr>
          <p:cNvPr id="25" name="Straight Connector 24"/>
          <p:cNvCxnSpPr>
            <a:stCxn id="24" idx="2"/>
          </p:cNvCxnSpPr>
          <p:nvPr/>
        </p:nvCxnSpPr>
        <p:spPr>
          <a:xfrm>
            <a:off x="10363200" y="4478866"/>
            <a:ext cx="0" cy="5418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4" idx="0"/>
            <a:endCxn id="19" idx="0"/>
          </p:cNvCxnSpPr>
          <p:nvPr/>
        </p:nvCxnSpPr>
        <p:spPr>
          <a:xfrm flipH="1">
            <a:off x="7213600" y="4174066"/>
            <a:ext cx="284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a:off x="5486400" y="3564466"/>
            <a:ext cx="609600" cy="609600"/>
          </a:xfrm>
          <a:prstGeom prst="arc">
            <a:avLst>
              <a:gd name="adj1" fmla="val 74122"/>
              <a:gd name="adj2" fmla="val 5360810"/>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cxnSp>
        <p:nvCxnSpPr>
          <p:cNvPr id="28" name="Straight Connector 27"/>
          <p:cNvCxnSpPr/>
          <p:nvPr/>
        </p:nvCxnSpPr>
        <p:spPr>
          <a:xfrm>
            <a:off x="4673600" y="4474633"/>
            <a:ext cx="0" cy="57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7" idx="2"/>
            <a:endCxn id="30" idx="2"/>
          </p:cNvCxnSpPr>
          <p:nvPr/>
        </p:nvCxnSpPr>
        <p:spPr>
          <a:xfrm flipH="1">
            <a:off x="4978400" y="4174047"/>
            <a:ext cx="816275" cy="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16200000">
            <a:off x="4673600" y="4174066"/>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cxnSp>
        <p:nvCxnSpPr>
          <p:cNvPr id="31" name="Straight Connector 30"/>
          <p:cNvCxnSpPr/>
          <p:nvPr/>
        </p:nvCxnSpPr>
        <p:spPr>
          <a:xfrm>
            <a:off x="1828799" y="4473576"/>
            <a:ext cx="0" cy="57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2"/>
            <a:endCxn id="33" idx="2"/>
          </p:cNvCxnSpPr>
          <p:nvPr/>
        </p:nvCxnSpPr>
        <p:spPr>
          <a:xfrm flipH="1" flipV="1">
            <a:off x="2133600" y="4173010"/>
            <a:ext cx="2844801" cy="10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rot="16200000">
            <a:off x="1828799" y="4173009"/>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sp>
        <p:nvSpPr>
          <p:cNvPr id="34" name="Text Placeholder 3"/>
          <p:cNvSpPr txBox="1">
            <a:spLocks/>
          </p:cNvSpPr>
          <p:nvPr/>
        </p:nvSpPr>
        <p:spPr>
          <a:xfrm>
            <a:off x="9042400" y="5223933"/>
            <a:ext cx="2664883"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bg1">
                    <a:lumMod val="95000"/>
                  </a:schemeClr>
                </a:solidFill>
                <a:latin typeface="Sen"/>
                <a:cs typeface="Sen"/>
              </a:rPr>
              <a:t>Substance Abuse Counseling</a:t>
            </a:r>
          </a:p>
        </p:txBody>
      </p:sp>
      <p:sp>
        <p:nvSpPr>
          <p:cNvPr id="36" name="Text Placeholder 3"/>
          <p:cNvSpPr txBox="1">
            <a:spLocks/>
          </p:cNvSpPr>
          <p:nvPr/>
        </p:nvSpPr>
        <p:spPr>
          <a:xfrm>
            <a:off x="6174317" y="5223933"/>
            <a:ext cx="2664883"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bg1">
                    <a:lumMod val="95000"/>
                  </a:schemeClr>
                </a:solidFill>
                <a:latin typeface="Sen"/>
                <a:cs typeface="Sen"/>
              </a:rPr>
              <a:t>Probation and Parole Authorities</a:t>
            </a:r>
          </a:p>
        </p:txBody>
      </p:sp>
      <p:sp>
        <p:nvSpPr>
          <p:cNvPr id="38" name="Text Placeholder 3"/>
          <p:cNvSpPr txBox="1">
            <a:spLocks/>
          </p:cNvSpPr>
          <p:nvPr/>
        </p:nvSpPr>
        <p:spPr>
          <a:xfrm>
            <a:off x="3352800" y="5223933"/>
            <a:ext cx="2664883"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bg1">
                    <a:lumMod val="95000"/>
                  </a:schemeClr>
                </a:solidFill>
                <a:latin typeface="Sen"/>
                <a:cs typeface="Sen"/>
              </a:rPr>
              <a:t>Mental Health </a:t>
            </a:r>
            <a:r>
              <a:rPr lang="en-US" sz="1800" b="1" dirty="0" smtClean="0">
                <a:solidFill>
                  <a:schemeClr val="bg1">
                    <a:lumMod val="95000"/>
                  </a:schemeClr>
                </a:solidFill>
                <a:latin typeface="Sen"/>
                <a:cs typeface="Sen"/>
              </a:rPr>
              <a:t/>
            </a:r>
            <a:br>
              <a:rPr lang="en-US" sz="1800" b="1" dirty="0" smtClean="0">
                <a:solidFill>
                  <a:schemeClr val="bg1">
                    <a:lumMod val="95000"/>
                  </a:schemeClr>
                </a:solidFill>
                <a:latin typeface="Sen"/>
                <a:cs typeface="Sen"/>
              </a:rPr>
            </a:br>
            <a:r>
              <a:rPr lang="en-US" sz="1800" b="1" dirty="0" smtClean="0">
                <a:solidFill>
                  <a:schemeClr val="bg1">
                    <a:lumMod val="95000"/>
                  </a:schemeClr>
                </a:solidFill>
                <a:latin typeface="Sen"/>
                <a:cs typeface="Sen"/>
              </a:rPr>
              <a:t>Providers</a:t>
            </a:r>
            <a:endParaRPr lang="en-US" sz="1800" b="1" dirty="0">
              <a:solidFill>
                <a:schemeClr val="bg1">
                  <a:lumMod val="95000"/>
                </a:schemeClr>
              </a:solidFill>
              <a:latin typeface="Sen"/>
              <a:cs typeface="Sen"/>
            </a:endParaRPr>
          </a:p>
        </p:txBody>
      </p:sp>
      <p:sp>
        <p:nvSpPr>
          <p:cNvPr id="40" name="Text Placeholder 3"/>
          <p:cNvSpPr txBox="1">
            <a:spLocks/>
          </p:cNvSpPr>
          <p:nvPr/>
        </p:nvSpPr>
        <p:spPr>
          <a:xfrm>
            <a:off x="484717" y="5223933"/>
            <a:ext cx="2664883"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bg1">
                    <a:lumMod val="95000"/>
                  </a:schemeClr>
                </a:solidFill>
                <a:latin typeface="Sen"/>
                <a:cs typeface="Sen"/>
              </a:rPr>
              <a:t>Community </a:t>
            </a:r>
            <a:r>
              <a:rPr lang="en-US" sz="1800" b="1" dirty="0" smtClean="0">
                <a:solidFill>
                  <a:schemeClr val="bg1">
                    <a:lumMod val="95000"/>
                  </a:schemeClr>
                </a:solidFill>
                <a:latin typeface="Sen"/>
                <a:cs typeface="Sen"/>
              </a:rPr>
              <a:t/>
            </a:r>
            <a:br>
              <a:rPr lang="en-US" sz="1800" b="1" dirty="0" smtClean="0">
                <a:solidFill>
                  <a:schemeClr val="bg1">
                    <a:lumMod val="95000"/>
                  </a:schemeClr>
                </a:solidFill>
                <a:latin typeface="Sen"/>
                <a:cs typeface="Sen"/>
              </a:rPr>
            </a:br>
            <a:r>
              <a:rPr lang="en-US" sz="1800" b="1" dirty="0" smtClean="0">
                <a:solidFill>
                  <a:schemeClr val="bg1">
                    <a:lumMod val="95000"/>
                  </a:schemeClr>
                </a:solidFill>
                <a:latin typeface="Sen"/>
                <a:cs typeface="Sen"/>
              </a:rPr>
              <a:t>Corrections </a:t>
            </a:r>
            <a:r>
              <a:rPr lang="en-US" sz="1800" b="1" dirty="0">
                <a:solidFill>
                  <a:schemeClr val="bg1">
                    <a:lumMod val="95000"/>
                  </a:schemeClr>
                </a:solidFill>
                <a:latin typeface="Sen"/>
                <a:cs typeface="Sen"/>
              </a:rPr>
              <a:t>Staff</a:t>
            </a:r>
          </a:p>
        </p:txBody>
      </p:sp>
      <p:sp>
        <p:nvSpPr>
          <p:cNvPr id="42" name="Oval 41"/>
          <p:cNvSpPr/>
          <p:nvPr/>
        </p:nvSpPr>
        <p:spPr>
          <a:xfrm>
            <a:off x="5330501" y="2293890"/>
            <a:ext cx="1534767" cy="153476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46" name="Text Placeholder 1"/>
          <p:cNvSpPr txBox="1">
            <a:spLocks/>
          </p:cNvSpPr>
          <p:nvPr/>
        </p:nvSpPr>
        <p:spPr>
          <a:xfrm>
            <a:off x="2453833" y="1223549"/>
            <a:ext cx="7286980" cy="449825"/>
          </a:xfrm>
          <a:prstGeom prst="rect">
            <a:avLst/>
          </a:prstGeom>
          <a:solidFill>
            <a:schemeClr val="accent1">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cap="all" dirty="0" smtClean="0">
                <a:solidFill>
                  <a:schemeClr val="bg1"/>
                </a:solidFill>
                <a:latin typeface="Sen" panose="00000500000000000000" pitchFamily="50" charset="0"/>
              </a:rPr>
              <a:t>Address Individual’s </a:t>
            </a:r>
            <a:r>
              <a:rPr lang="en-US" cap="all" dirty="0">
                <a:solidFill>
                  <a:schemeClr val="bg1"/>
                </a:solidFill>
                <a:latin typeface="Sen" panose="00000500000000000000" pitchFamily="50" charset="0"/>
              </a:rPr>
              <a:t>Unique </a:t>
            </a:r>
            <a:r>
              <a:rPr lang="en-US" cap="all" dirty="0" smtClean="0">
                <a:solidFill>
                  <a:schemeClr val="bg1"/>
                </a:solidFill>
                <a:latin typeface="Sen" panose="00000500000000000000" pitchFamily="50" charset="0"/>
              </a:rPr>
              <a:t>Needs</a:t>
            </a:r>
            <a:endParaRPr lang="en-US" cap="all" baseline="30000" dirty="0">
              <a:solidFill>
                <a:schemeClr val="bg1"/>
              </a:solidFill>
              <a:latin typeface="Sen" panose="00000500000000000000" pitchFamily="50" charset="0"/>
            </a:endParaRPr>
          </a:p>
        </p:txBody>
      </p:sp>
      <p:sp>
        <p:nvSpPr>
          <p:cNvPr id="47" name="Text Placeholder 2"/>
          <p:cNvSpPr txBox="1">
            <a:spLocks/>
          </p:cNvSpPr>
          <p:nvPr/>
        </p:nvSpPr>
        <p:spPr>
          <a:xfrm>
            <a:off x="1981200" y="1809042"/>
            <a:ext cx="8229600" cy="228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chemeClr val="bg1"/>
                </a:solidFill>
                <a:latin typeface="Sen"/>
                <a:cs typeface="Sen"/>
              </a:rPr>
              <a:t>Partner </a:t>
            </a:r>
            <a:r>
              <a:rPr lang="en-US" sz="2000" dirty="0">
                <a:solidFill>
                  <a:schemeClr val="bg1"/>
                </a:solidFill>
                <a:latin typeface="Sen"/>
                <a:cs typeface="Sen"/>
              </a:rPr>
              <a:t>with Community Service Providers </a:t>
            </a:r>
          </a:p>
        </p:txBody>
      </p:sp>
      <p:sp>
        <p:nvSpPr>
          <p:cNvPr id="48" name="Text Placeholder 3"/>
          <p:cNvSpPr txBox="1">
            <a:spLocks/>
          </p:cNvSpPr>
          <p:nvPr/>
        </p:nvSpPr>
        <p:spPr>
          <a:xfrm>
            <a:off x="5330063" y="2710925"/>
            <a:ext cx="1535642" cy="8494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bg1">
                    <a:lumMod val="95000"/>
                  </a:schemeClr>
                </a:solidFill>
                <a:latin typeface="Sen"/>
                <a:cs typeface="Sen"/>
              </a:rPr>
              <a:t>Improved </a:t>
            </a:r>
            <a:r>
              <a:rPr lang="en-US" sz="2000" b="1" dirty="0" smtClean="0">
                <a:solidFill>
                  <a:schemeClr val="bg1">
                    <a:lumMod val="95000"/>
                  </a:schemeClr>
                </a:solidFill>
                <a:latin typeface="Sen"/>
                <a:cs typeface="Sen"/>
              </a:rPr>
              <a:t/>
            </a:r>
            <a:br>
              <a:rPr lang="en-US" sz="2000" b="1" dirty="0" smtClean="0">
                <a:solidFill>
                  <a:schemeClr val="bg1">
                    <a:lumMod val="95000"/>
                  </a:schemeClr>
                </a:solidFill>
                <a:latin typeface="Sen"/>
                <a:cs typeface="Sen"/>
              </a:rPr>
            </a:br>
            <a:r>
              <a:rPr lang="en-US" sz="2000" b="1" dirty="0" smtClean="0">
                <a:solidFill>
                  <a:schemeClr val="bg1">
                    <a:lumMod val="95000"/>
                  </a:schemeClr>
                </a:solidFill>
                <a:latin typeface="Sen"/>
                <a:cs typeface="Sen"/>
              </a:rPr>
              <a:t>Outcomes</a:t>
            </a:r>
            <a:endParaRPr lang="en-US" sz="2000" b="1" dirty="0">
              <a:solidFill>
                <a:schemeClr val="bg1">
                  <a:lumMod val="95000"/>
                </a:schemeClr>
              </a:solidFill>
              <a:latin typeface="Sen"/>
              <a:cs typeface="Sen"/>
            </a:endParaRPr>
          </a:p>
        </p:txBody>
      </p:sp>
      <p:sp>
        <p:nvSpPr>
          <p:cNvPr id="2" name="TextBox 1"/>
          <p:cNvSpPr txBox="1"/>
          <p:nvPr/>
        </p:nvSpPr>
        <p:spPr>
          <a:xfrm>
            <a:off x="163689" y="6422049"/>
            <a:ext cx="9221002" cy="253916"/>
          </a:xfrm>
          <a:prstGeom prst="rect">
            <a:avLst/>
          </a:prstGeom>
          <a:noFill/>
        </p:spPr>
        <p:txBody>
          <a:bodyPr wrap="square" rtlCol="0">
            <a:spAutoFit/>
          </a:bodyPr>
          <a:lstStyle/>
          <a:p>
            <a:pPr>
              <a:spcBef>
                <a:spcPts val="0"/>
              </a:spcBef>
            </a:pPr>
            <a:r>
              <a:rPr lang="en-US" sz="1050" i="1" u="sng" dirty="0">
                <a:latin typeface="Aleo"/>
                <a:cs typeface="Aleo"/>
                <a:hlinkClick r:id="rId4"/>
              </a:rPr>
              <a:t>Gender-Responsive Strategies for Women </a:t>
            </a:r>
            <a:r>
              <a:rPr lang="en-US" sz="1050" i="1" u="sng" dirty="0" smtClean="0">
                <a:latin typeface="Aleo"/>
                <a:cs typeface="Aleo"/>
                <a:hlinkClick r:id="rId4"/>
              </a:rPr>
              <a:t>Offenders,</a:t>
            </a:r>
            <a:r>
              <a:rPr lang="en-US" sz="1050" i="1" u="sng" dirty="0" smtClean="0">
                <a:latin typeface="Aleo"/>
                <a:cs typeface="Aleo"/>
              </a:rPr>
              <a:t> </a:t>
            </a:r>
            <a:r>
              <a:rPr lang="en-US" sz="1050" dirty="0" smtClean="0">
                <a:solidFill>
                  <a:schemeClr val="bg1">
                    <a:lumMod val="75000"/>
                  </a:schemeClr>
                </a:solidFill>
                <a:latin typeface="Aleo"/>
                <a:cs typeface="Aleo"/>
              </a:rPr>
              <a:t>National </a:t>
            </a:r>
            <a:r>
              <a:rPr lang="en-US" sz="1050" dirty="0">
                <a:solidFill>
                  <a:schemeClr val="bg1">
                    <a:lumMod val="75000"/>
                  </a:schemeClr>
                </a:solidFill>
                <a:latin typeface="Aleo"/>
                <a:cs typeface="Aleo"/>
              </a:rPr>
              <a:t>Institute of Corrections, 200</a:t>
            </a:r>
            <a:r>
              <a:rPr lang="en-US" sz="1050" dirty="0">
                <a:solidFill>
                  <a:schemeClr val="tx1">
                    <a:lumMod val="50000"/>
                    <a:lumOff val="50000"/>
                  </a:schemeClr>
                </a:solidFill>
                <a:latin typeface="Aleo"/>
                <a:cs typeface="Aleo"/>
              </a:rPr>
              <a:t>5</a:t>
            </a:r>
          </a:p>
        </p:txBody>
      </p:sp>
    </p:spTree>
    <p:extLst>
      <p:ext uri="{BB962C8B-B14F-4D97-AF65-F5344CB8AC3E}">
        <p14:creationId xmlns:p14="http://schemas.microsoft.com/office/powerpoint/2010/main" val="1504375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429172" y="1706984"/>
            <a:ext cx="11131267" cy="561168"/>
          </a:xfrm>
        </p:spPr>
        <p:txBody>
          <a:bodyPr/>
          <a:lstStyle/>
          <a:p>
            <a:pPr algn="l"/>
            <a:r>
              <a:rPr lang="en-US" sz="3800" b="1" dirty="0">
                <a:solidFill>
                  <a:schemeClr val="tx1"/>
                </a:solidFill>
                <a:latin typeface="Arial" panose="020B0604020202020204" pitchFamily="34" charset="0"/>
                <a:cs typeface="Arial" panose="020B0604020202020204" pitchFamily="34" charset="0"/>
              </a:rPr>
              <a:t>Take advantage </a:t>
            </a:r>
            <a:r>
              <a:rPr lang="en-US" sz="3800" b="1" dirty="0" smtClean="0">
                <a:solidFill>
                  <a:schemeClr val="tx1"/>
                </a:solidFill>
                <a:latin typeface="Arial" panose="020B0604020202020204" pitchFamily="34" charset="0"/>
                <a:cs typeface="Arial" panose="020B0604020202020204" pitchFamily="34" charset="0"/>
              </a:rPr>
              <a:t>of </a:t>
            </a:r>
          </a:p>
          <a:p>
            <a:pPr algn="l"/>
            <a:r>
              <a:rPr lang="en-US" sz="3800" b="1" dirty="0" smtClean="0">
                <a:solidFill>
                  <a:schemeClr val="tx1"/>
                </a:solidFill>
                <a:latin typeface="Arial" panose="020B0604020202020204" pitchFamily="34" charset="0"/>
                <a:cs typeface="Arial" panose="020B0604020202020204" pitchFamily="34" charset="0"/>
              </a:rPr>
              <a:t>available resources.</a:t>
            </a:r>
            <a:endParaRPr lang="en-US" sz="3800" b="1" dirty="0">
              <a:solidFill>
                <a:schemeClr val="tx1"/>
              </a:solidFill>
              <a:latin typeface="Arial" panose="020B0604020202020204" pitchFamily="34" charset="0"/>
              <a:cs typeface="Arial" panose="020B0604020202020204" pitchFamily="34" charset="0"/>
            </a:endParaRPr>
          </a:p>
          <a:p>
            <a:pPr algn="l"/>
            <a:endParaRPr lang="en-US" dirty="0">
              <a:solidFill>
                <a:srgbClr val="595959"/>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45"/>
          </p:nvPr>
        </p:nvSpPr>
        <p:spPr>
          <a:xfrm>
            <a:off x="429174" y="1810700"/>
            <a:ext cx="6257232" cy="3073124"/>
          </a:xfrm>
        </p:spPr>
        <p:txBody>
          <a:bodyPr/>
          <a:lstStyle/>
          <a:p>
            <a:pPr algn="l"/>
            <a:endParaRPr lang="en-US" sz="2200" dirty="0" smtClean="0">
              <a:solidFill>
                <a:srgbClr val="595959"/>
              </a:solidFill>
              <a:latin typeface="Arial" panose="020B0604020202020204" pitchFamily="34" charset="0"/>
              <a:cs typeface="Arial" panose="020B0604020202020204" pitchFamily="34" charset="0"/>
            </a:endParaRPr>
          </a:p>
          <a:p>
            <a:pPr algn="l"/>
            <a:endParaRPr lang="en-US" sz="2200" dirty="0" smtClean="0">
              <a:solidFill>
                <a:srgbClr val="595959"/>
              </a:solidFill>
              <a:latin typeface="Arial" panose="020B0604020202020204" pitchFamily="34" charset="0"/>
              <a:cs typeface="Arial" panose="020B0604020202020204" pitchFamily="34" charset="0"/>
            </a:endParaRPr>
          </a:p>
          <a:p>
            <a:pPr algn="l"/>
            <a:r>
              <a:rPr lang="en-US" sz="2200" dirty="0">
                <a:solidFill>
                  <a:schemeClr val="tx1"/>
                </a:solidFill>
                <a:latin typeface="Arial" panose="020B0604020202020204" pitchFamily="34" charset="0"/>
                <a:cs typeface="Arial" panose="020B0604020202020204" pitchFamily="34" charset="0"/>
              </a:rPr>
              <a:t>NRCJIW provides resources and </a:t>
            </a:r>
            <a:r>
              <a:rPr lang="en-US" sz="2200" dirty="0" smtClean="0">
                <a:solidFill>
                  <a:schemeClr val="tx1"/>
                </a:solidFill>
                <a:latin typeface="Arial" panose="020B0604020202020204" pitchFamily="34" charset="0"/>
                <a:cs typeface="Arial" panose="020B0604020202020204" pitchFamily="34" charset="0"/>
              </a:rPr>
              <a:t>tools to </a:t>
            </a:r>
            <a:r>
              <a:rPr lang="en-US" sz="2200" dirty="0">
                <a:solidFill>
                  <a:schemeClr val="tx1"/>
                </a:solidFill>
                <a:latin typeface="Arial" panose="020B0604020202020204" pitchFamily="34" charset="0"/>
                <a:cs typeface="Arial" panose="020B0604020202020204" pitchFamily="34" charset="0"/>
              </a:rPr>
              <a:t>support practitioners within </a:t>
            </a:r>
            <a:r>
              <a:rPr lang="en-US" sz="2200" dirty="0" smtClean="0">
                <a:solidFill>
                  <a:schemeClr val="tx1"/>
                </a:solidFill>
                <a:latin typeface="Arial" panose="020B0604020202020204" pitchFamily="34" charset="0"/>
                <a:cs typeface="Arial" panose="020B0604020202020204" pitchFamily="34" charset="0"/>
              </a:rPr>
              <a:t>courts, correctional </a:t>
            </a:r>
            <a:r>
              <a:rPr lang="en-US" sz="2200" dirty="0">
                <a:solidFill>
                  <a:schemeClr val="tx1"/>
                </a:solidFill>
                <a:latin typeface="Arial" panose="020B0604020202020204" pitchFamily="34" charset="0"/>
                <a:cs typeface="Arial" panose="020B0604020202020204" pitchFamily="34" charset="0"/>
              </a:rPr>
              <a:t>facilities and </a:t>
            </a:r>
            <a:r>
              <a:rPr lang="en-US" sz="2200" dirty="0" smtClean="0">
                <a:solidFill>
                  <a:schemeClr val="tx1"/>
                </a:solidFill>
                <a:latin typeface="Arial" panose="020B0604020202020204" pitchFamily="34" charset="0"/>
                <a:cs typeface="Arial" panose="020B0604020202020204" pitchFamily="34" charset="0"/>
              </a:rPr>
              <a:t>community settings </a:t>
            </a:r>
            <a:r>
              <a:rPr lang="en-US" sz="2200" dirty="0">
                <a:solidFill>
                  <a:schemeClr val="tx1"/>
                </a:solidFill>
                <a:latin typeface="Arial" panose="020B0604020202020204" pitchFamily="34" charset="0"/>
                <a:cs typeface="Arial" panose="020B0604020202020204" pitchFamily="34" charset="0"/>
              </a:rPr>
              <a:t>to achieve </a:t>
            </a:r>
            <a:r>
              <a:rPr lang="en-US" sz="2200" dirty="0" smtClean="0">
                <a:solidFill>
                  <a:schemeClr val="tx1"/>
                </a:solidFill>
                <a:latin typeface="Arial" panose="020B0604020202020204" pitchFamily="34" charset="0"/>
                <a:cs typeface="Arial" panose="020B0604020202020204" pitchFamily="34" charset="0"/>
              </a:rPr>
              <a:t>successful outcomes with </a:t>
            </a:r>
            <a:r>
              <a:rPr lang="en-US" sz="2200" dirty="0">
                <a:solidFill>
                  <a:schemeClr val="tx1"/>
                </a:solidFill>
                <a:latin typeface="Arial" panose="020B0604020202020204" pitchFamily="34" charset="0"/>
                <a:cs typeface="Arial" panose="020B0604020202020204" pitchFamily="34" charset="0"/>
              </a:rPr>
              <a:t>justice involved women.</a:t>
            </a:r>
          </a:p>
        </p:txBody>
      </p:sp>
      <p:sp>
        <p:nvSpPr>
          <p:cNvPr id="12" name="Rectangle 11"/>
          <p:cNvSpPr/>
          <p:nvPr/>
        </p:nvSpPr>
        <p:spPr>
          <a:xfrm>
            <a:off x="7069461" y="5880050"/>
            <a:ext cx="5122539" cy="553998"/>
          </a:xfrm>
          <a:prstGeom prst="rect">
            <a:avLst/>
          </a:prstGeom>
        </p:spPr>
        <p:txBody>
          <a:bodyPr wrap="square">
            <a:spAutoFit/>
          </a:bodyPr>
          <a:lstStyle/>
          <a:p>
            <a:r>
              <a:rPr lang="en-US" sz="1200" b="1" dirty="0">
                <a:solidFill>
                  <a:srgbClr val="8068A5"/>
                </a:solidFill>
                <a:latin typeface="Arial" panose="020B0604020202020204" pitchFamily="34" charset="0"/>
                <a:cs typeface="Arial" panose="020B0604020202020204" pitchFamily="34" charset="0"/>
              </a:rPr>
              <a:t>To learn more, visit</a:t>
            </a:r>
          </a:p>
          <a:p>
            <a:r>
              <a:rPr lang="en-US" b="1" dirty="0">
                <a:solidFill>
                  <a:srgbClr val="8068A5"/>
                </a:solidFill>
                <a:latin typeface="Arial" panose="020B0604020202020204" pitchFamily="34" charset="0"/>
                <a:cs typeface="Arial" panose="020B0604020202020204" pitchFamily="34" charset="0"/>
              </a:rPr>
              <a:t>www.cjinvolvedwomen.org</a:t>
            </a:r>
            <a:endParaRPr lang="en-US" dirty="0">
              <a:latin typeface="Arial" panose="020B0604020202020204" pitchFamily="34" charset="0"/>
              <a:cs typeface="Arial" panose="020B0604020202020204" pitchFamily="34" charset="0"/>
            </a:endParaRPr>
          </a:p>
        </p:txBody>
      </p:sp>
      <p:pic>
        <p:nvPicPr>
          <p:cNvPr id="2" name="Picture 1" descr="vide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405" y="596254"/>
            <a:ext cx="3611229" cy="2171680"/>
          </a:xfrm>
          <a:prstGeom prst="rect">
            <a:avLst/>
          </a:prstGeom>
        </p:spPr>
      </p:pic>
      <p:pic>
        <p:nvPicPr>
          <p:cNvPr id="3" name="Picture 2" descr="Ten Truth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6054" y="2128979"/>
            <a:ext cx="2539693" cy="3146031"/>
          </a:xfrm>
          <a:prstGeom prst="rect">
            <a:avLst/>
          </a:prstGeom>
        </p:spPr>
      </p:pic>
      <p:pic>
        <p:nvPicPr>
          <p:cNvPr id="4" name="Picture 3" descr="NRC web p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9461" y="3422799"/>
            <a:ext cx="2624598" cy="2139827"/>
          </a:xfrm>
          <a:prstGeom prst="rect">
            <a:avLst/>
          </a:prstGeom>
        </p:spPr>
      </p:pic>
    </p:spTree>
    <p:extLst>
      <p:ext uri="{BB962C8B-B14F-4D97-AF65-F5344CB8AC3E}">
        <p14:creationId xmlns:p14="http://schemas.microsoft.com/office/powerpoint/2010/main" val="29704542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8"/>
          </p:nvPr>
        </p:nvPicPr>
        <p:blipFill>
          <a:blip r:embed="rId3">
            <a:extLst>
              <a:ext uri="{28A0092B-C50C-407E-A947-70E740481C1C}">
                <a14:useLocalDpi xmlns:a14="http://schemas.microsoft.com/office/drawing/2010/main" val="0"/>
              </a:ext>
            </a:extLst>
          </a:blip>
          <a:stretch>
            <a:fillRect/>
          </a:stretch>
        </p:blipFill>
        <p:spPr>
          <a:xfrm>
            <a:off x="508000" y="2108200"/>
            <a:ext cx="3251200" cy="3251200"/>
          </a:xfrm>
          <a:solidFill>
            <a:schemeClr val="tx1">
              <a:lumMod val="85000"/>
              <a:lumOff val="15000"/>
            </a:schemeClr>
          </a:solidFill>
        </p:spPr>
      </p:pic>
      <p:sp>
        <p:nvSpPr>
          <p:cNvPr id="17" name="Text Placeholder 21"/>
          <p:cNvSpPr>
            <a:spLocks noGrp="1"/>
          </p:cNvSpPr>
          <p:nvPr>
            <p:ph type="body" sz="quarter" idx="11"/>
          </p:nvPr>
        </p:nvSpPr>
        <p:spPr>
          <a:xfrm>
            <a:off x="4025900" y="1056865"/>
            <a:ext cx="6146800" cy="413569"/>
          </a:xfrm>
        </p:spPr>
        <p:txBody>
          <a:bodyPr/>
          <a:lstStyle/>
          <a:p>
            <a:pPr algn="l"/>
            <a:r>
              <a:rPr lang="en-US" dirty="0" smtClean="0">
                <a:latin typeface="Arial" panose="020B0604020202020204" pitchFamily="34" charset="0"/>
                <a:cs typeface="Arial" panose="020B0604020202020204" pitchFamily="34" charset="0"/>
              </a:rPr>
              <a:t>THANK YOU</a:t>
            </a:r>
            <a:endParaRPr lang="en-US" dirty="0">
              <a:latin typeface="Arial" panose="020B0604020202020204" pitchFamily="34" charset="0"/>
              <a:cs typeface="Arial" panose="020B0604020202020204" pitchFamily="34" charset="0"/>
            </a:endParaRPr>
          </a:p>
        </p:txBody>
      </p:sp>
      <p:sp>
        <p:nvSpPr>
          <p:cNvPr id="18" name="Text Placeholder 22"/>
          <p:cNvSpPr>
            <a:spLocks noGrp="1"/>
          </p:cNvSpPr>
          <p:nvPr>
            <p:ph type="body" sz="quarter" idx="55"/>
          </p:nvPr>
        </p:nvSpPr>
        <p:spPr>
          <a:xfrm>
            <a:off x="4063999" y="2717800"/>
            <a:ext cx="6400800" cy="914400"/>
          </a:xfrm>
        </p:spPr>
        <p:txBody>
          <a:bodyPr>
            <a:normAutofit lnSpcReduction="10000"/>
          </a:bodyPr>
          <a:lstStyle/>
          <a:p>
            <a:r>
              <a:rPr lang="en-US" dirty="0" smtClean="0">
                <a:latin typeface="Arial" panose="020B0604020202020204" pitchFamily="34" charset="0"/>
                <a:cs typeface="Arial" panose="020B0604020202020204" pitchFamily="34" charset="0"/>
              </a:rPr>
              <a:t>NRCJIW </a:t>
            </a:r>
            <a:r>
              <a:rPr lang="en-US" dirty="0">
                <a:latin typeface="Arial" panose="020B0604020202020204" pitchFamily="34" charset="0"/>
                <a:cs typeface="Arial" panose="020B0604020202020204" pitchFamily="34" charset="0"/>
              </a:rPr>
              <a:t>provides resources and tools to support practitioners within courts, correctional facilities and community settings to achieve successful outcomes with justice involved women.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9" name="Text Placeholder 23"/>
          <p:cNvSpPr>
            <a:spLocks noGrp="1"/>
          </p:cNvSpPr>
          <p:nvPr>
            <p:ph type="body" sz="quarter" idx="56"/>
          </p:nvPr>
        </p:nvSpPr>
        <p:spPr>
          <a:xfrm>
            <a:off x="4063999" y="1914354"/>
            <a:ext cx="6843889" cy="406400"/>
          </a:xfrm>
        </p:spPr>
        <p:txBody>
          <a:bodyPr/>
          <a:lstStyle/>
          <a:p>
            <a:r>
              <a:rPr lang="en-US" sz="2000" dirty="0" smtClean="0">
                <a:latin typeface="Arial" panose="020B0604020202020204" pitchFamily="34" charset="0"/>
                <a:cs typeface="Arial" panose="020B0604020202020204" pitchFamily="34" charset="0"/>
              </a:rPr>
              <a:t>National Resource Center on Justice Involved Women</a:t>
            </a:r>
            <a:endParaRPr lang="en-US" sz="2000" dirty="0">
              <a:latin typeface="Arial" panose="020B0604020202020204" pitchFamily="34" charset="0"/>
              <a:cs typeface="Arial" panose="020B0604020202020204" pitchFamily="34" charset="0"/>
            </a:endParaRPr>
          </a:p>
        </p:txBody>
      </p:sp>
      <p:sp>
        <p:nvSpPr>
          <p:cNvPr id="20" name="Text Placeholder 24"/>
          <p:cNvSpPr>
            <a:spLocks noGrp="1"/>
          </p:cNvSpPr>
          <p:nvPr>
            <p:ph type="body" sz="quarter" idx="57"/>
          </p:nvPr>
        </p:nvSpPr>
        <p:spPr>
          <a:xfrm>
            <a:off x="4063999" y="4038600"/>
            <a:ext cx="2235200" cy="812800"/>
          </a:xfrm>
        </p:spPr>
        <p:txBody>
          <a:bodyPr>
            <a:normAutofit/>
          </a:bodyPr>
          <a:lstStyle/>
          <a:p>
            <a:r>
              <a:rPr lang="en-US" dirty="0">
                <a:latin typeface="Arial" panose="020B0604020202020204" pitchFamily="34" charset="0"/>
                <a:cs typeface="Arial" panose="020B0604020202020204" pitchFamily="34" charset="0"/>
              </a:rPr>
              <a:t>8605 Cameron Street,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Suite 514</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Silver </a:t>
            </a:r>
            <a:r>
              <a:rPr lang="en-US" dirty="0">
                <a:latin typeface="Arial" panose="020B0604020202020204" pitchFamily="34" charset="0"/>
                <a:cs typeface="Arial" panose="020B0604020202020204" pitchFamily="34" charset="0"/>
              </a:rPr>
              <a:t>Spring, MD 20910</a:t>
            </a:r>
          </a:p>
        </p:txBody>
      </p:sp>
      <p:sp>
        <p:nvSpPr>
          <p:cNvPr id="21" name="Text Placeholder 25"/>
          <p:cNvSpPr>
            <a:spLocks noGrp="1"/>
          </p:cNvSpPr>
          <p:nvPr>
            <p:ph type="body" sz="quarter" idx="58"/>
          </p:nvPr>
        </p:nvSpPr>
        <p:spPr/>
        <p:txBody>
          <a:bodyPr/>
          <a:lstStyle/>
          <a:p>
            <a:r>
              <a:rPr lang="en-US" dirty="0" smtClean="0">
                <a:latin typeface="Arial" panose="020B0604020202020204" pitchFamily="34" charset="0"/>
                <a:cs typeface="Arial" panose="020B0604020202020204" pitchFamily="34" charset="0"/>
              </a:rPr>
              <a:t>Address</a:t>
            </a:r>
            <a:endParaRPr lang="en-US" dirty="0">
              <a:latin typeface="Arial" panose="020B0604020202020204" pitchFamily="34" charset="0"/>
              <a:cs typeface="Arial" panose="020B0604020202020204" pitchFamily="34" charset="0"/>
            </a:endParaRPr>
          </a:p>
        </p:txBody>
      </p:sp>
      <p:sp>
        <p:nvSpPr>
          <p:cNvPr id="22" name="Text Placeholder 26"/>
          <p:cNvSpPr>
            <a:spLocks noGrp="1"/>
          </p:cNvSpPr>
          <p:nvPr>
            <p:ph type="body" sz="quarter" idx="59"/>
          </p:nvPr>
        </p:nvSpPr>
        <p:spPr/>
        <p:txBody>
          <a:bodyPr/>
          <a:lstStyle/>
          <a:p>
            <a:r>
              <a:rPr lang="en-US" dirty="0">
                <a:latin typeface="Arial" panose="020B0604020202020204" pitchFamily="34" charset="0"/>
                <a:cs typeface="Arial" panose="020B0604020202020204" pitchFamily="34" charset="0"/>
              </a:rPr>
              <a:t>(301) 589-9383</a:t>
            </a:r>
          </a:p>
        </p:txBody>
      </p:sp>
      <p:sp>
        <p:nvSpPr>
          <p:cNvPr id="23" name="Text Placeholder 27"/>
          <p:cNvSpPr>
            <a:spLocks noGrp="1"/>
          </p:cNvSpPr>
          <p:nvPr>
            <p:ph type="body" sz="quarter" idx="60"/>
          </p:nvPr>
        </p:nvSpPr>
        <p:spPr/>
        <p:txBody>
          <a:bodyPr/>
          <a:lstStyle/>
          <a:p>
            <a:r>
              <a:rPr lang="en-US" dirty="0" smtClean="0">
                <a:latin typeface="Arial" panose="020B0604020202020204" pitchFamily="34" charset="0"/>
                <a:cs typeface="Arial" panose="020B0604020202020204" pitchFamily="34" charset="0"/>
              </a:rPr>
              <a:t>Phone</a:t>
            </a:r>
            <a:endParaRPr lang="en-US" dirty="0">
              <a:latin typeface="Arial" panose="020B0604020202020204" pitchFamily="34" charset="0"/>
              <a:cs typeface="Arial" panose="020B0604020202020204" pitchFamily="34" charset="0"/>
            </a:endParaRPr>
          </a:p>
        </p:txBody>
      </p:sp>
      <p:sp>
        <p:nvSpPr>
          <p:cNvPr id="24" name="Text Placeholder 28"/>
          <p:cNvSpPr>
            <a:spLocks noGrp="1"/>
          </p:cNvSpPr>
          <p:nvPr>
            <p:ph type="body" sz="quarter" idx="61"/>
          </p:nvPr>
        </p:nvSpPr>
        <p:spPr>
          <a:xfrm>
            <a:off x="9146165" y="4040765"/>
            <a:ext cx="2777130" cy="812800"/>
          </a:xfrm>
        </p:spPr>
        <p:txBody>
          <a:bodyPr/>
          <a:lstStyle/>
          <a:p>
            <a:r>
              <a:rPr lang="en-US" dirty="0" err="1">
                <a:latin typeface="Arial" panose="020B0604020202020204" pitchFamily="34" charset="0"/>
                <a:cs typeface="Arial" panose="020B0604020202020204" pitchFamily="34" charset="0"/>
              </a:rPr>
              <a:t>www.cjinvolvedwomen.org</a:t>
            </a:r>
            <a:r>
              <a:rPr lang="en-US" dirty="0">
                <a:latin typeface="Arial" panose="020B0604020202020204" pitchFamily="34" charset="0"/>
                <a:cs typeface="Arial" panose="020B0604020202020204" pitchFamily="34" charset="0"/>
              </a:rPr>
              <a:t>	</a:t>
            </a:r>
          </a:p>
        </p:txBody>
      </p:sp>
      <p:sp>
        <p:nvSpPr>
          <p:cNvPr id="25" name="Text Placeholder 29"/>
          <p:cNvSpPr>
            <a:spLocks noGrp="1"/>
          </p:cNvSpPr>
          <p:nvPr>
            <p:ph type="body" sz="quarter" idx="62"/>
          </p:nvPr>
        </p:nvSpPr>
        <p:spPr/>
        <p:txBody>
          <a:bodyPr/>
          <a:lstStyle/>
          <a:p>
            <a:r>
              <a:rPr lang="en-US" dirty="0" smtClean="0">
                <a:latin typeface="Arial" panose="020B0604020202020204" pitchFamily="34" charset="0"/>
                <a:cs typeface="Arial" panose="020B0604020202020204" pitchFamily="34" charset="0"/>
              </a:rPr>
              <a:t>Website</a:t>
            </a:r>
            <a:endParaRPr lang="en-US" dirty="0">
              <a:latin typeface="Arial" panose="020B0604020202020204" pitchFamily="34" charset="0"/>
              <a:cs typeface="Arial" panose="020B0604020202020204" pitchFamily="34" charset="0"/>
            </a:endParaRPr>
          </a:p>
        </p:txBody>
      </p:sp>
      <p:sp>
        <p:nvSpPr>
          <p:cNvPr id="26" name="Text Placeholder 30"/>
          <p:cNvSpPr>
            <a:spLocks noGrp="1"/>
          </p:cNvSpPr>
          <p:nvPr>
            <p:ph type="body" sz="quarter" idx="63"/>
          </p:nvPr>
        </p:nvSpPr>
        <p:spPr>
          <a:solidFill>
            <a:schemeClr val="accent1">
              <a:alpha val="53000"/>
            </a:schemeClr>
          </a:solidFill>
        </p:spPr>
        <p:txBody>
          <a:bodyPr/>
          <a:lstStyle/>
          <a:p>
            <a:r>
              <a:rPr lang="en-US" b="1" dirty="0" smtClean="0">
                <a:solidFill>
                  <a:schemeClr val="bg1"/>
                </a:solidFill>
              </a:rPr>
              <a:t>NRCJIW</a:t>
            </a:r>
            <a:endParaRPr lang="en-US" b="1" dirty="0">
              <a:solidFill>
                <a:schemeClr val="bg1"/>
              </a:solidFill>
            </a:endParaRPr>
          </a:p>
        </p:txBody>
      </p:sp>
      <p:sp>
        <p:nvSpPr>
          <p:cNvPr id="27" name="Oval 26"/>
          <p:cNvSpPr/>
          <p:nvPr/>
        </p:nvSpPr>
        <p:spPr>
          <a:xfrm>
            <a:off x="2032000" y="3225800"/>
            <a:ext cx="203200" cy="203200"/>
          </a:xfrm>
          <a:prstGeom prst="ellipse">
            <a:avLst/>
          </a:prstGeom>
          <a:solidFill>
            <a:schemeClr val="bg1">
              <a:lumMod val="9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15"/>
          <p:cNvSpPr/>
          <p:nvPr/>
        </p:nvSpPr>
        <p:spPr>
          <a:xfrm>
            <a:off x="4063999" y="5797137"/>
            <a:ext cx="7426826" cy="646331"/>
          </a:xfrm>
          <a:prstGeom prst="rect">
            <a:avLst/>
          </a:prstGeom>
        </p:spPr>
        <p:txBody>
          <a:bodyPr wrap="square">
            <a:spAutoFit/>
          </a:bodyPr>
          <a:lstStyle/>
          <a:p>
            <a:r>
              <a:rPr lang="en-US" sz="1200" i="1" dirty="0" smtClean="0">
                <a:solidFill>
                  <a:srgbClr val="595959"/>
                </a:solidFill>
                <a:latin typeface="Arial" panose="020B0604020202020204" pitchFamily="34" charset="0"/>
                <a:cs typeface="Arial" panose="020B0604020202020204" pitchFamily="34" charset="0"/>
              </a:rPr>
              <a:t>The </a:t>
            </a:r>
            <a:r>
              <a:rPr lang="en-US" sz="1200" i="1" dirty="0">
                <a:solidFill>
                  <a:srgbClr val="595959"/>
                </a:solidFill>
                <a:latin typeface="Arial" panose="020B0604020202020204" pitchFamily="34" charset="0"/>
                <a:cs typeface="Arial" panose="020B0604020202020204" pitchFamily="34" charset="0"/>
              </a:rPr>
              <a:t>NRCJIW is funded by the U.S. Department of Justice, Office of Justice Programs, Bureau of Justice Assistance in partnership with the National Institute of Corrections</a:t>
            </a:r>
            <a:endParaRPr lang="id-ID" sz="1200" i="1" dirty="0" smtClean="0">
              <a:solidFill>
                <a:srgbClr val="595959"/>
              </a:solidFill>
              <a:latin typeface="Arial" panose="020B0604020202020204" pitchFamily="34" charset="0"/>
              <a:cs typeface="Arial" panose="020B0604020202020204" pitchFamily="34" charset="0"/>
            </a:endParaRPr>
          </a:p>
          <a:p>
            <a:endParaRPr lang="en-US" sz="12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57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NRC Title slide.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 r="6"/>
          <a:stretch>
            <a:fillRect/>
          </a:stretch>
        </p:blipFill>
        <p:spPr/>
      </p:pic>
      <p:sp>
        <p:nvSpPr>
          <p:cNvPr id="2" name="TextBox 1"/>
          <p:cNvSpPr txBox="1"/>
          <p:nvPr/>
        </p:nvSpPr>
        <p:spPr>
          <a:xfrm>
            <a:off x="531773" y="3260745"/>
            <a:ext cx="7983913" cy="1831271"/>
          </a:xfrm>
          <a:prstGeom prst="rect">
            <a:avLst/>
          </a:prstGeom>
          <a:noFill/>
        </p:spPr>
        <p:txBody>
          <a:bodyPr wrap="square" rtlCol="0">
            <a:spAutoFit/>
          </a:bodyPr>
          <a:lstStyle/>
          <a:p>
            <a:r>
              <a:rPr lang="en-US" sz="3800" b="1" dirty="0" smtClean="0">
                <a:solidFill>
                  <a:schemeClr val="bg1"/>
                </a:solidFill>
                <a:latin typeface="Arial" panose="020B0604020202020204" pitchFamily="34" charset="0"/>
                <a:cs typeface="Arial" panose="020B0604020202020204" pitchFamily="34" charset="0"/>
              </a:rPr>
              <a:t>Effective Strategies to Meet the Unique Needs </a:t>
            </a:r>
          </a:p>
          <a:p>
            <a:pPr>
              <a:spcBef>
                <a:spcPts val="600"/>
              </a:spcBef>
            </a:pPr>
            <a:r>
              <a:rPr lang="en-US" sz="3200" dirty="0" smtClean="0">
                <a:solidFill>
                  <a:srgbClr val="9AC63C"/>
                </a:solidFill>
                <a:latin typeface="Arial" panose="020B0604020202020204" pitchFamily="34" charset="0"/>
                <a:cs typeface="Arial" panose="020B0604020202020204" pitchFamily="34" charset="0"/>
              </a:rPr>
              <a:t>of Justice Involved Women</a:t>
            </a:r>
            <a:endParaRPr lang="en-US" sz="3200" dirty="0">
              <a:solidFill>
                <a:srgbClr val="9AC63C"/>
              </a:solidFill>
              <a:latin typeface="Arial" panose="020B0604020202020204" pitchFamily="34" charset="0"/>
              <a:cs typeface="Arial" panose="020B0604020202020204" pitchFamily="34" charset="0"/>
            </a:endParaRPr>
          </a:p>
        </p:txBody>
      </p:sp>
      <p:sp>
        <p:nvSpPr>
          <p:cNvPr id="3" name="Rectangle 2"/>
          <p:cNvSpPr/>
          <p:nvPr/>
        </p:nvSpPr>
        <p:spPr>
          <a:xfrm>
            <a:off x="531773" y="5378037"/>
            <a:ext cx="7426826" cy="276999"/>
          </a:xfrm>
          <a:prstGeom prst="rect">
            <a:avLst/>
          </a:prstGeom>
        </p:spPr>
        <p:txBody>
          <a:bodyPr wrap="square">
            <a:spAutoFit/>
          </a:bodyPr>
          <a:lstStyle/>
          <a:p>
            <a:r>
              <a:rPr lang="en-US" sz="1200" dirty="0" smtClean="0">
                <a:solidFill>
                  <a:schemeClr val="bg1">
                    <a:lumMod val="65000"/>
                  </a:schemeClr>
                </a:solidFill>
                <a:latin typeface="Arial" panose="020B0604020202020204" pitchFamily="34" charset="0"/>
                <a:cs typeface="Arial" panose="020B0604020202020204" pitchFamily="34" charset="0"/>
              </a:rPr>
              <a:t>Developed February 2016</a:t>
            </a:r>
            <a:endParaRPr lang="id-ID" sz="1200" dirty="0" smtClean="0">
              <a:solidFill>
                <a:schemeClr val="bg1">
                  <a:lumMod val="65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531773" y="2876890"/>
            <a:ext cx="703606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VectorLogo-9-17-2015_white_og-01.png"/>
          <p:cNvPicPr>
            <a:picLocks noChangeAspect="1"/>
          </p:cNvPicPr>
          <p:nvPr/>
        </p:nvPicPr>
        <p:blipFill rotWithShape="1">
          <a:blip r:embed="rId4" cstate="print">
            <a:extLst>
              <a:ext uri="{28A0092B-C50C-407E-A947-70E740481C1C}">
                <a14:useLocalDpi xmlns:a14="http://schemas.microsoft.com/office/drawing/2010/main" val="0"/>
              </a:ext>
            </a:extLst>
          </a:blip>
          <a:srcRect l="1977" t="14018" r="2943"/>
          <a:stretch/>
        </p:blipFill>
        <p:spPr>
          <a:xfrm>
            <a:off x="531773" y="895683"/>
            <a:ext cx="5788526" cy="1483895"/>
          </a:xfrm>
          <a:prstGeom prst="rect">
            <a:avLst/>
          </a:prstGeom>
        </p:spPr>
      </p:pic>
      <p:sp>
        <p:nvSpPr>
          <p:cNvPr id="9" name="TextBox 8"/>
          <p:cNvSpPr txBox="1"/>
          <p:nvPr/>
        </p:nvSpPr>
        <p:spPr>
          <a:xfrm>
            <a:off x="531773" y="5892800"/>
            <a:ext cx="9702800" cy="769441"/>
          </a:xfrm>
          <a:prstGeom prst="rect">
            <a:avLst/>
          </a:prstGeom>
          <a:noFill/>
        </p:spPr>
        <p:txBody>
          <a:bodyPr wrap="square" rtlCol="0">
            <a:spAutoFit/>
          </a:bodyPr>
          <a:lstStyle/>
          <a:p>
            <a:r>
              <a:rPr lang="en-US" sz="1100" dirty="0">
                <a:solidFill>
                  <a:schemeClr val="bg1">
                    <a:lumMod val="65000"/>
                  </a:schemeClr>
                </a:solidFill>
                <a:latin typeface="Arial" panose="020B0604020202020204" pitchFamily="34" charset="0"/>
                <a:cs typeface="Arial" panose="020B0604020202020204" pitchFamily="34" charset="0"/>
              </a:rPr>
              <a:t>This project was supported by Grant No. 2010-DJ-BX-K080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Points of view or opinions in this document are those of the author and do not necessarily represent the official position or policies of the U.S. Department of Justice.</a:t>
            </a:r>
          </a:p>
        </p:txBody>
      </p:sp>
    </p:spTree>
    <p:extLst>
      <p:ext uri="{BB962C8B-B14F-4D97-AF65-F5344CB8AC3E}">
        <p14:creationId xmlns:p14="http://schemas.microsoft.com/office/powerpoint/2010/main" val="1793085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2" name="Text Placeholder 8"/>
          <p:cNvSpPr txBox="1">
            <a:spLocks/>
          </p:cNvSpPr>
          <p:nvPr/>
        </p:nvSpPr>
        <p:spPr>
          <a:xfrm>
            <a:off x="731945" y="2487871"/>
            <a:ext cx="5712398" cy="221748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dirty="0">
                <a:latin typeface="Aleo"/>
                <a:cs typeface="Aleo"/>
              </a:rPr>
              <a:t>Since 1985, the number </a:t>
            </a:r>
            <a:r>
              <a:rPr lang="en-US" sz="3800" dirty="0" smtClean="0">
                <a:latin typeface="Aleo"/>
                <a:cs typeface="Aleo"/>
              </a:rPr>
              <a:t/>
            </a:r>
            <a:br>
              <a:rPr lang="en-US" sz="3800" dirty="0" smtClean="0">
                <a:latin typeface="Aleo"/>
                <a:cs typeface="Aleo"/>
              </a:rPr>
            </a:br>
            <a:r>
              <a:rPr lang="en-US" sz="3800" dirty="0" smtClean="0">
                <a:latin typeface="Aleo"/>
                <a:cs typeface="Aleo"/>
              </a:rPr>
              <a:t>of women in </a:t>
            </a:r>
            <a:r>
              <a:rPr lang="en-US" sz="3800" dirty="0">
                <a:latin typeface="Aleo"/>
                <a:cs typeface="Aleo"/>
              </a:rPr>
              <a:t>prison has increased at a faster</a:t>
            </a:r>
          </a:p>
          <a:p>
            <a:pPr marL="0" indent="0">
              <a:buNone/>
            </a:pPr>
            <a:r>
              <a:rPr lang="en-US" sz="3800" dirty="0">
                <a:latin typeface="Aleo"/>
                <a:cs typeface="Aleo"/>
              </a:rPr>
              <a:t>rate than men</a:t>
            </a:r>
            <a:endParaRPr lang="en-US" sz="3800" dirty="0">
              <a:solidFill>
                <a:schemeClr val="bg1">
                  <a:lumMod val="50000"/>
                </a:schemeClr>
              </a:solidFill>
              <a:latin typeface="Aleo"/>
              <a:cs typeface="Aleo"/>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0197" y="1329265"/>
            <a:ext cx="2632507" cy="4738513"/>
          </a:xfrm>
          <a:prstGeom prst="rect">
            <a:avLst/>
          </a:prstGeom>
        </p:spPr>
      </p:pic>
      <p:sp>
        <p:nvSpPr>
          <p:cNvPr id="3" name="TextBox 2"/>
          <p:cNvSpPr txBox="1"/>
          <p:nvPr/>
        </p:nvSpPr>
        <p:spPr>
          <a:xfrm>
            <a:off x="160020" y="6451684"/>
            <a:ext cx="6622181" cy="253916"/>
          </a:xfrm>
          <a:prstGeom prst="rect">
            <a:avLst/>
          </a:prstGeom>
          <a:noFill/>
        </p:spPr>
        <p:txBody>
          <a:bodyPr wrap="square" rtlCol="0">
            <a:spAutoFit/>
          </a:bodyPr>
          <a:lstStyle/>
          <a:p>
            <a:pPr lvl="0"/>
            <a:r>
              <a:rPr lang="en-US" sz="1050" dirty="0">
                <a:solidFill>
                  <a:schemeClr val="tx1">
                    <a:lumMod val="50000"/>
                    <a:lumOff val="50000"/>
                  </a:schemeClr>
                </a:solidFill>
                <a:latin typeface="Aleo"/>
                <a:cs typeface="Aleo"/>
                <a:hlinkClick r:id="rId4"/>
              </a:rPr>
              <a:t>Women in the Criminal Justice System: Briefing Sheets,</a:t>
            </a:r>
            <a:r>
              <a:rPr lang="en-US" sz="1050" dirty="0">
                <a:solidFill>
                  <a:schemeClr val="tx1">
                    <a:lumMod val="50000"/>
                    <a:lumOff val="50000"/>
                  </a:schemeClr>
                </a:solidFill>
                <a:latin typeface="Aleo"/>
                <a:cs typeface="Aleo"/>
              </a:rPr>
              <a:t> </a:t>
            </a:r>
            <a:r>
              <a:rPr lang="en-US" sz="1050" dirty="0">
                <a:solidFill>
                  <a:schemeClr val="bg1"/>
                </a:solidFill>
                <a:latin typeface="Aleo"/>
                <a:cs typeface="Aleo"/>
              </a:rPr>
              <a:t>The Sentencing Project, 2007</a:t>
            </a:r>
          </a:p>
        </p:txBody>
      </p:sp>
    </p:spTree>
    <p:extLst>
      <p:ext uri="{BB962C8B-B14F-4D97-AF65-F5344CB8AC3E}">
        <p14:creationId xmlns:p14="http://schemas.microsoft.com/office/powerpoint/2010/main" val="4215551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4057" y="2625439"/>
            <a:ext cx="10746147" cy="984885"/>
          </a:xfrm>
          <a:prstGeom prst="rect">
            <a:avLst/>
          </a:prstGeom>
          <a:noFill/>
        </p:spPr>
        <p:txBody>
          <a:bodyPr wrap="none" rtlCol="0">
            <a:spAutoFit/>
          </a:bodyPr>
          <a:lstStyle/>
          <a:p>
            <a:r>
              <a:rPr lang="en-US" sz="5800" dirty="0" smtClean="0">
                <a:solidFill>
                  <a:schemeClr val="accent1"/>
                </a:solidFill>
                <a:latin typeface="Arial" panose="020B0604020202020204" pitchFamily="34" charset="0"/>
                <a:cs typeface="Arial" panose="020B0604020202020204" pitchFamily="34" charset="0"/>
              </a:rPr>
              <a:t>JUSTICE INVOLVED</a:t>
            </a:r>
            <a:r>
              <a:rPr lang="en-US" sz="5800" b="1" dirty="0" smtClean="0">
                <a:gradFill>
                  <a:gsLst>
                    <a:gs pos="0">
                      <a:schemeClr val="accent5"/>
                    </a:gs>
                    <a:gs pos="79000">
                      <a:schemeClr val="accent2"/>
                    </a:gs>
                    <a:gs pos="100000">
                      <a:schemeClr val="accent1">
                        <a:lumMod val="75000"/>
                      </a:schemeClr>
                    </a:gs>
                  </a:gsLst>
                  <a:lin ang="7800000" scaled="0"/>
                </a:gradFill>
                <a:latin typeface="Arial" panose="020B0604020202020204" pitchFamily="34" charset="0"/>
                <a:cs typeface="Arial" panose="020B0604020202020204" pitchFamily="34" charset="0"/>
              </a:rPr>
              <a:t> </a:t>
            </a:r>
            <a:r>
              <a:rPr lang="en-US" sz="5800" b="1" dirty="0" smtClean="0">
                <a:solidFill>
                  <a:schemeClr val="tx1">
                    <a:lumMod val="85000"/>
                    <a:lumOff val="15000"/>
                  </a:schemeClr>
                </a:solidFill>
                <a:latin typeface="Arial" panose="020B0604020202020204" pitchFamily="34" charset="0"/>
                <a:cs typeface="Arial" panose="020B0604020202020204" pitchFamily="34" charset="0"/>
              </a:rPr>
              <a:t>WOMEN</a:t>
            </a:r>
            <a:r>
              <a:rPr lang="en-US" sz="5800" dirty="0" smtClean="0">
                <a:solidFill>
                  <a:schemeClr val="tx1">
                    <a:lumMod val="85000"/>
                    <a:lumOff val="15000"/>
                  </a:schemeClr>
                </a:solidFill>
                <a:latin typeface="Arial" panose="020B0604020202020204" pitchFamily="34" charset="0"/>
                <a:cs typeface="Arial" panose="020B0604020202020204" pitchFamily="34" charset="0"/>
              </a:rPr>
              <a:t>?</a:t>
            </a:r>
            <a:endParaRPr lang="en-US" sz="58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TextBox 4"/>
          <p:cNvSpPr txBox="1"/>
          <p:nvPr/>
        </p:nvSpPr>
        <p:spPr>
          <a:xfrm>
            <a:off x="5145357" y="2196754"/>
            <a:ext cx="1701107" cy="523220"/>
          </a:xfrm>
          <a:prstGeom prst="rect">
            <a:avLst/>
          </a:prstGeom>
          <a:noFill/>
        </p:spPr>
        <p:txBody>
          <a:bodyPr wrap="none" rtlCol="0">
            <a:spAutoFit/>
          </a:bodyPr>
          <a:lstStyle/>
          <a:p>
            <a:r>
              <a:rPr lang="en-US" sz="2800" b="1" dirty="0" smtClean="0">
                <a:solidFill>
                  <a:schemeClr val="tx1">
                    <a:lumMod val="85000"/>
                    <a:lumOff val="15000"/>
                  </a:schemeClr>
                </a:solidFill>
                <a:latin typeface="Arial" panose="020B0604020202020204" pitchFamily="34" charset="0"/>
                <a:cs typeface="Arial" panose="020B0604020202020204" pitchFamily="34" charset="0"/>
              </a:rPr>
              <a:t>Who are </a:t>
            </a:r>
            <a:endParaRPr lang="en-US" sz="2800" b="1" dirty="0">
              <a:solidFill>
                <a:schemeClr val="accent3"/>
              </a:solidFill>
              <a:latin typeface="Arial" panose="020B0604020202020204" pitchFamily="34" charset="0"/>
              <a:cs typeface="Arial" panose="020B0604020202020204" pitchFamily="34" charset="0"/>
            </a:endParaRPr>
          </a:p>
        </p:txBody>
      </p:sp>
      <p:sp>
        <p:nvSpPr>
          <p:cNvPr id="7" name="Rectangle 6"/>
          <p:cNvSpPr/>
          <p:nvPr/>
        </p:nvSpPr>
        <p:spPr>
          <a:xfrm>
            <a:off x="0" y="3556606"/>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3100036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3800" dirty="0" smtClean="0">
                <a:latin typeface="Arial" panose="020B0604020202020204" pitchFamily="34" charset="0"/>
                <a:cs typeface="Arial" panose="020B0604020202020204" pitchFamily="34" charset="0"/>
              </a:rPr>
              <a:t>CRIME </a:t>
            </a:r>
            <a:r>
              <a:rPr lang="en-US" sz="3800" b="1" dirty="0" smtClean="0">
                <a:latin typeface="Arial" panose="020B0604020202020204" pitchFamily="34" charset="0"/>
                <a:cs typeface="Arial" panose="020B0604020202020204" pitchFamily="34" charset="0"/>
              </a:rPr>
              <a:t>CONVICTIONS</a:t>
            </a:r>
            <a:endParaRPr lang="en-US" sz="3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1994569" y="5629366"/>
            <a:ext cx="8229600" cy="228600"/>
          </a:xfrm>
        </p:spPr>
        <p:txBody>
          <a:bodyPr/>
          <a:lstStyle/>
          <a:p>
            <a:r>
              <a:rPr lang="en-US" sz="1800" i="1" dirty="0" smtClean="0">
                <a:latin typeface="Arial" panose="020B0604020202020204" pitchFamily="34" charset="0"/>
                <a:cs typeface="Arial" panose="020B0604020202020204" pitchFamily="34" charset="0"/>
              </a:rPr>
              <a:t>Percentage of all arrests of women in 2013</a:t>
            </a:r>
            <a:endParaRPr lang="en-US" sz="1800" i="1" dirty="0">
              <a:latin typeface="Arial" panose="020B0604020202020204" pitchFamily="34" charset="0"/>
              <a:cs typeface="Arial" panose="020B0604020202020204" pitchFamily="34" charset="0"/>
            </a:endParaRPr>
          </a:p>
        </p:txBody>
      </p:sp>
      <p:grpSp>
        <p:nvGrpSpPr>
          <p:cNvPr id="25" name="Group 24"/>
          <p:cNvGrpSpPr/>
          <p:nvPr/>
        </p:nvGrpSpPr>
        <p:grpSpPr>
          <a:xfrm>
            <a:off x="1091842" y="1476893"/>
            <a:ext cx="2980256" cy="4084131"/>
            <a:chOff x="1004815" y="1851029"/>
            <a:chExt cx="2297474" cy="3148451"/>
          </a:xfrm>
        </p:grpSpPr>
        <p:graphicFrame>
          <p:nvGraphicFramePr>
            <p:cNvPr id="4" name="Chart 3"/>
            <p:cNvGraphicFramePr/>
            <p:nvPr>
              <p:extLst>
                <p:ext uri="{D42A27DB-BD31-4B8C-83A1-F6EECF244321}">
                  <p14:modId xmlns:p14="http://schemas.microsoft.com/office/powerpoint/2010/main" val="2478570205"/>
                </p:ext>
              </p:extLst>
            </p:nvPr>
          </p:nvGraphicFramePr>
          <p:xfrm>
            <a:off x="1004815" y="1851029"/>
            <a:ext cx="2297474" cy="2179133"/>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1196731" y="3973601"/>
              <a:ext cx="1913642" cy="1025879"/>
              <a:chOff x="1196731" y="4609707"/>
              <a:chExt cx="1913642" cy="1025879"/>
            </a:xfrm>
          </p:grpSpPr>
          <p:sp>
            <p:nvSpPr>
              <p:cNvPr id="8" name="TextBox 7"/>
              <p:cNvSpPr txBox="1"/>
              <p:nvPr/>
            </p:nvSpPr>
            <p:spPr>
              <a:xfrm>
                <a:off x="1686644" y="4609707"/>
                <a:ext cx="933819" cy="545708"/>
              </a:xfrm>
              <a:prstGeom prst="rect">
                <a:avLst/>
              </a:prstGeom>
              <a:noFill/>
            </p:spPr>
            <p:txBody>
              <a:bodyPr wrap="none" rtlCol="0">
                <a:spAutoFit/>
              </a:bodyPr>
              <a:lstStyle/>
              <a:p>
                <a:pPr algn="ctr"/>
                <a:r>
                  <a:rPr lang="en-US" sz="4000" b="1" dirty="0" smtClean="0">
                    <a:solidFill>
                      <a:schemeClr val="accent1"/>
                    </a:solidFill>
                    <a:latin typeface="Sen" panose="00000500000000000000" pitchFamily="50" charset="0"/>
                  </a:rPr>
                  <a:t>26%</a:t>
                </a:r>
                <a:endParaRPr lang="id-ID" sz="4000" b="1" dirty="0">
                  <a:solidFill>
                    <a:schemeClr val="accent1"/>
                  </a:solidFill>
                  <a:latin typeface="Sen" panose="00000500000000000000" pitchFamily="50" charset="0"/>
                </a:endParaRPr>
              </a:p>
            </p:txBody>
          </p:sp>
          <p:cxnSp>
            <p:nvCxnSpPr>
              <p:cNvPr id="9" name="Straight Connector 8"/>
              <p:cNvCxnSpPr/>
              <p:nvPr/>
            </p:nvCxnSpPr>
            <p:spPr>
              <a:xfrm>
                <a:off x="1196731" y="5250730"/>
                <a:ext cx="19136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7594" y="5327142"/>
                <a:ext cx="1251929" cy="308444"/>
              </a:xfrm>
              <a:prstGeom prst="rect">
                <a:avLst/>
              </a:prstGeom>
              <a:noFill/>
            </p:spPr>
            <p:txBody>
              <a:bodyPr wrap="none" rtlCol="0">
                <a:spAutoFit/>
              </a:bodyPr>
              <a:lstStyle/>
              <a:p>
                <a:pPr algn="ctr"/>
                <a:r>
                  <a:rPr lang="en-US" sz="2000" dirty="0" smtClean="0">
                    <a:solidFill>
                      <a:schemeClr val="bg1">
                        <a:lumMod val="50000"/>
                      </a:schemeClr>
                    </a:solidFill>
                    <a:latin typeface="Sen"/>
                    <a:cs typeface="Sen"/>
                  </a:rPr>
                  <a:t>Drug Crimes</a:t>
                </a:r>
                <a:endParaRPr lang="id-ID" sz="2000" dirty="0">
                  <a:solidFill>
                    <a:schemeClr val="bg1">
                      <a:lumMod val="50000"/>
                    </a:schemeClr>
                  </a:solidFill>
                  <a:latin typeface="Sen"/>
                  <a:cs typeface="Sen"/>
                </a:endParaRPr>
              </a:p>
            </p:txBody>
          </p:sp>
        </p:grpSp>
      </p:grpSp>
      <p:sp>
        <p:nvSpPr>
          <p:cNvPr id="11" name="Text Placeholder 17"/>
          <p:cNvSpPr txBox="1">
            <a:spLocks/>
          </p:cNvSpPr>
          <p:nvPr/>
        </p:nvSpPr>
        <p:spPr>
          <a:xfrm>
            <a:off x="569844" y="730121"/>
            <a:ext cx="11052312" cy="7467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a:solidFill>
                  <a:schemeClr val="tx1">
                    <a:lumMod val="50000"/>
                    <a:lumOff val="50000"/>
                  </a:schemeClr>
                </a:solidFill>
                <a:latin typeface="Arial" panose="020B0604020202020204" pitchFamily="34" charset="0"/>
                <a:cs typeface="Arial" panose="020B0604020202020204" pitchFamily="34" charset="0"/>
              </a:rPr>
              <a:t>Most justice involved women </a:t>
            </a:r>
            <a:r>
              <a:rPr lang="en-US" sz="2800" dirty="0" smtClean="0">
                <a:solidFill>
                  <a:schemeClr val="tx1">
                    <a:lumMod val="50000"/>
                    <a:lumOff val="50000"/>
                  </a:schemeClr>
                </a:solidFill>
                <a:latin typeface="Arial" panose="020B0604020202020204" pitchFamily="34" charset="0"/>
                <a:cs typeface="Arial" panose="020B0604020202020204" pitchFamily="34" charset="0"/>
              </a:rPr>
              <a:t>are </a:t>
            </a:r>
            <a:r>
              <a:rPr lang="en-US" sz="2800" dirty="0">
                <a:solidFill>
                  <a:schemeClr val="tx1">
                    <a:lumMod val="50000"/>
                    <a:lumOff val="50000"/>
                  </a:schemeClr>
                </a:solidFill>
                <a:latin typeface="Arial" panose="020B0604020202020204" pitchFamily="34" charset="0"/>
                <a:cs typeface="Arial" panose="020B0604020202020204" pitchFamily="34" charset="0"/>
              </a:rPr>
              <a:t>arrested for non-violent </a:t>
            </a:r>
            <a:r>
              <a:rPr lang="en-US" sz="2800" dirty="0" smtClean="0">
                <a:solidFill>
                  <a:schemeClr val="tx1">
                    <a:lumMod val="50000"/>
                    <a:lumOff val="50000"/>
                  </a:schemeClr>
                </a:solidFill>
                <a:latin typeface="Arial" panose="020B0604020202020204" pitchFamily="34" charset="0"/>
                <a:cs typeface="Arial" panose="020B0604020202020204" pitchFamily="34" charset="0"/>
              </a:rPr>
              <a:t>crimes</a:t>
            </a:r>
            <a:endParaRPr lang="en-US" sz="2800"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33" name="Group 32"/>
          <p:cNvGrpSpPr/>
          <p:nvPr/>
        </p:nvGrpSpPr>
        <p:grpSpPr>
          <a:xfrm>
            <a:off x="4572941" y="1476893"/>
            <a:ext cx="2980256" cy="4084131"/>
            <a:chOff x="1004815" y="1851029"/>
            <a:chExt cx="2297474" cy="3148451"/>
          </a:xfrm>
        </p:grpSpPr>
        <p:graphicFrame>
          <p:nvGraphicFramePr>
            <p:cNvPr id="34" name="Chart 33"/>
            <p:cNvGraphicFramePr/>
            <p:nvPr>
              <p:extLst>
                <p:ext uri="{D42A27DB-BD31-4B8C-83A1-F6EECF244321}">
                  <p14:modId xmlns:p14="http://schemas.microsoft.com/office/powerpoint/2010/main" val="621813782"/>
                </p:ext>
              </p:extLst>
            </p:nvPr>
          </p:nvGraphicFramePr>
          <p:xfrm>
            <a:off x="1004815" y="1851029"/>
            <a:ext cx="2297474" cy="2179133"/>
          </p:xfrm>
          <a:graphic>
            <a:graphicData uri="http://schemas.openxmlformats.org/drawingml/2006/chart">
              <c:chart xmlns:c="http://schemas.openxmlformats.org/drawingml/2006/chart" xmlns:r="http://schemas.openxmlformats.org/officeDocument/2006/relationships" r:id="rId4"/>
            </a:graphicData>
          </a:graphic>
        </p:graphicFrame>
        <p:grpSp>
          <p:nvGrpSpPr>
            <p:cNvPr id="36" name="Group 35"/>
            <p:cNvGrpSpPr/>
            <p:nvPr/>
          </p:nvGrpSpPr>
          <p:grpSpPr>
            <a:xfrm>
              <a:off x="1196731" y="3973601"/>
              <a:ext cx="1913642" cy="1025879"/>
              <a:chOff x="1196731" y="4609707"/>
              <a:chExt cx="1913642" cy="1025879"/>
            </a:xfrm>
          </p:grpSpPr>
          <p:sp>
            <p:nvSpPr>
              <p:cNvPr id="37" name="TextBox 36"/>
              <p:cNvSpPr txBox="1"/>
              <p:nvPr/>
            </p:nvSpPr>
            <p:spPr>
              <a:xfrm>
                <a:off x="1796605" y="4609707"/>
                <a:ext cx="713894" cy="545708"/>
              </a:xfrm>
              <a:prstGeom prst="rect">
                <a:avLst/>
              </a:prstGeom>
              <a:noFill/>
            </p:spPr>
            <p:txBody>
              <a:bodyPr wrap="none" rtlCol="0">
                <a:spAutoFit/>
              </a:bodyPr>
              <a:lstStyle/>
              <a:p>
                <a:pPr algn="ctr"/>
                <a:r>
                  <a:rPr lang="en-US" sz="4000" b="1" dirty="0" smtClean="0">
                    <a:solidFill>
                      <a:srgbClr val="7F3F98"/>
                    </a:solidFill>
                    <a:latin typeface="Sen" panose="00000500000000000000" pitchFamily="50" charset="0"/>
                  </a:rPr>
                  <a:t>3%</a:t>
                </a:r>
                <a:endParaRPr lang="id-ID" sz="4000" b="1" dirty="0">
                  <a:solidFill>
                    <a:srgbClr val="7F3F98"/>
                  </a:solidFill>
                  <a:latin typeface="Sen" panose="00000500000000000000" pitchFamily="50" charset="0"/>
                </a:endParaRPr>
              </a:p>
            </p:txBody>
          </p:sp>
          <p:cxnSp>
            <p:nvCxnSpPr>
              <p:cNvPr id="38" name="Straight Connector 37"/>
              <p:cNvCxnSpPr/>
              <p:nvPr/>
            </p:nvCxnSpPr>
            <p:spPr>
              <a:xfrm>
                <a:off x="1196731" y="5250730"/>
                <a:ext cx="19136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436441" y="5327142"/>
                <a:ext cx="1434241" cy="308444"/>
              </a:xfrm>
              <a:prstGeom prst="rect">
                <a:avLst/>
              </a:prstGeom>
              <a:noFill/>
            </p:spPr>
            <p:txBody>
              <a:bodyPr wrap="none" rtlCol="0">
                <a:spAutoFit/>
              </a:bodyPr>
              <a:lstStyle/>
              <a:p>
                <a:pPr algn="ctr"/>
                <a:r>
                  <a:rPr lang="en-US" sz="2000" dirty="0" smtClean="0">
                    <a:solidFill>
                      <a:schemeClr val="bg1">
                        <a:lumMod val="50000"/>
                      </a:schemeClr>
                    </a:solidFill>
                    <a:latin typeface="Sen"/>
                    <a:cs typeface="Sen"/>
                  </a:rPr>
                  <a:t>Violent Crimes</a:t>
                </a:r>
                <a:endParaRPr lang="id-ID" sz="2000" dirty="0">
                  <a:solidFill>
                    <a:schemeClr val="bg1">
                      <a:lumMod val="50000"/>
                    </a:schemeClr>
                  </a:solidFill>
                  <a:latin typeface="Sen"/>
                  <a:cs typeface="Sen"/>
                </a:endParaRPr>
              </a:p>
            </p:txBody>
          </p:sp>
        </p:grpSp>
      </p:grpSp>
      <p:sp>
        <p:nvSpPr>
          <p:cNvPr id="48" name="Oval 47"/>
          <p:cNvSpPr/>
          <p:nvPr/>
        </p:nvSpPr>
        <p:spPr>
          <a:xfrm>
            <a:off x="5003419" y="1843123"/>
            <a:ext cx="2115646" cy="2115644"/>
          </a:xfrm>
          <a:prstGeom prst="ellipse">
            <a:avLst/>
          </a:prstGeom>
          <a:blipFill rotWithShape="1">
            <a:blip r:embed="rId5"/>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505372" y="1826218"/>
            <a:ext cx="2121410" cy="2121408"/>
          </a:xfrm>
          <a:prstGeom prst="ellipse">
            <a:avLst/>
          </a:prstGeom>
          <a:blipFill rotWithShape="1">
            <a:blip r:embed="rId6"/>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8054040" y="1476893"/>
            <a:ext cx="2980256" cy="4084131"/>
            <a:chOff x="1190317" y="1851029"/>
            <a:chExt cx="2297474" cy="3148451"/>
          </a:xfrm>
        </p:grpSpPr>
        <p:graphicFrame>
          <p:nvGraphicFramePr>
            <p:cNvPr id="41" name="Chart 40"/>
            <p:cNvGraphicFramePr/>
            <p:nvPr>
              <p:extLst>
                <p:ext uri="{D42A27DB-BD31-4B8C-83A1-F6EECF244321}">
                  <p14:modId xmlns:p14="http://schemas.microsoft.com/office/powerpoint/2010/main" val="1522390099"/>
                </p:ext>
              </p:extLst>
            </p:nvPr>
          </p:nvGraphicFramePr>
          <p:xfrm>
            <a:off x="1190317" y="1851029"/>
            <a:ext cx="2297474" cy="2179133"/>
          </p:xfrm>
          <a:graphic>
            <a:graphicData uri="http://schemas.openxmlformats.org/drawingml/2006/chart">
              <c:chart xmlns:c="http://schemas.openxmlformats.org/drawingml/2006/chart" xmlns:r="http://schemas.openxmlformats.org/officeDocument/2006/relationships" r:id="rId7"/>
            </a:graphicData>
          </a:graphic>
        </p:graphicFrame>
        <p:grpSp>
          <p:nvGrpSpPr>
            <p:cNvPr id="43" name="Group 42"/>
            <p:cNvGrpSpPr/>
            <p:nvPr/>
          </p:nvGrpSpPr>
          <p:grpSpPr>
            <a:xfrm>
              <a:off x="1474984" y="3973601"/>
              <a:ext cx="1913642" cy="1025879"/>
              <a:chOff x="1474984" y="4609707"/>
              <a:chExt cx="1913642" cy="1025879"/>
            </a:xfrm>
          </p:grpSpPr>
          <p:sp>
            <p:nvSpPr>
              <p:cNvPr id="44" name="TextBox 43"/>
              <p:cNvSpPr txBox="1"/>
              <p:nvPr/>
            </p:nvSpPr>
            <p:spPr>
              <a:xfrm>
                <a:off x="1964896" y="4609707"/>
                <a:ext cx="933819" cy="545708"/>
              </a:xfrm>
              <a:prstGeom prst="rect">
                <a:avLst/>
              </a:prstGeom>
              <a:noFill/>
            </p:spPr>
            <p:txBody>
              <a:bodyPr wrap="none" rtlCol="0">
                <a:spAutoFit/>
              </a:bodyPr>
              <a:lstStyle/>
              <a:p>
                <a:pPr algn="ctr"/>
                <a:r>
                  <a:rPr lang="en-US" sz="4000" b="1" dirty="0" smtClean="0">
                    <a:solidFill>
                      <a:schemeClr val="accent1"/>
                    </a:solidFill>
                    <a:latin typeface="Sen" panose="00000500000000000000" pitchFamily="50" charset="0"/>
                  </a:rPr>
                  <a:t>20%</a:t>
                </a:r>
                <a:endParaRPr lang="id-ID" sz="4000" b="1" dirty="0">
                  <a:solidFill>
                    <a:schemeClr val="accent1"/>
                  </a:solidFill>
                  <a:latin typeface="Sen" panose="00000500000000000000" pitchFamily="50" charset="0"/>
                </a:endParaRPr>
              </a:p>
            </p:txBody>
          </p:sp>
          <p:cxnSp>
            <p:nvCxnSpPr>
              <p:cNvPr id="45" name="Straight Connector 44"/>
              <p:cNvCxnSpPr/>
              <p:nvPr/>
            </p:nvCxnSpPr>
            <p:spPr>
              <a:xfrm>
                <a:off x="1474984" y="5250730"/>
                <a:ext cx="19136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680555" y="5327142"/>
                <a:ext cx="1502516" cy="308444"/>
              </a:xfrm>
              <a:prstGeom prst="rect">
                <a:avLst/>
              </a:prstGeom>
              <a:noFill/>
            </p:spPr>
            <p:txBody>
              <a:bodyPr wrap="none" rtlCol="0">
                <a:spAutoFit/>
              </a:bodyPr>
              <a:lstStyle/>
              <a:p>
                <a:pPr algn="ctr"/>
                <a:r>
                  <a:rPr lang="en-US" sz="2000" dirty="0" smtClean="0">
                    <a:solidFill>
                      <a:schemeClr val="bg1">
                        <a:lumMod val="50000"/>
                      </a:schemeClr>
                    </a:solidFill>
                    <a:latin typeface="Sen"/>
                    <a:cs typeface="Sen"/>
                  </a:rPr>
                  <a:t>Property</a:t>
                </a:r>
                <a:r>
                  <a:rPr lang="en-US" dirty="0" smtClean="0">
                    <a:solidFill>
                      <a:schemeClr val="bg1">
                        <a:lumMod val="50000"/>
                      </a:schemeClr>
                    </a:solidFill>
                    <a:latin typeface="Sen"/>
                    <a:cs typeface="Sen"/>
                  </a:rPr>
                  <a:t> Crimes</a:t>
                </a:r>
                <a:endParaRPr lang="id-ID" dirty="0">
                  <a:solidFill>
                    <a:schemeClr val="bg1">
                      <a:lumMod val="50000"/>
                    </a:schemeClr>
                  </a:solidFill>
                  <a:latin typeface="Sen"/>
                  <a:cs typeface="Sen"/>
                </a:endParaRPr>
              </a:p>
            </p:txBody>
          </p:sp>
        </p:grpSp>
      </p:grpSp>
      <p:sp>
        <p:nvSpPr>
          <p:cNvPr id="5" name="TextBox 4"/>
          <p:cNvSpPr txBox="1"/>
          <p:nvPr/>
        </p:nvSpPr>
        <p:spPr>
          <a:xfrm>
            <a:off x="160020" y="6450448"/>
            <a:ext cx="5243134" cy="253916"/>
          </a:xfrm>
          <a:prstGeom prst="rect">
            <a:avLst/>
          </a:prstGeom>
          <a:noFill/>
        </p:spPr>
        <p:txBody>
          <a:bodyPr wrap="square" rtlCol="0">
            <a:spAutoFit/>
          </a:bodyPr>
          <a:lstStyle/>
          <a:p>
            <a:pPr lvl="0"/>
            <a:r>
              <a:rPr lang="en-US" sz="1050" i="1" dirty="0">
                <a:solidFill>
                  <a:schemeClr val="tx1">
                    <a:lumMod val="50000"/>
                    <a:lumOff val="50000"/>
                  </a:schemeClr>
                </a:solidFill>
                <a:latin typeface="Aleo"/>
                <a:cs typeface="Aleo"/>
                <a:hlinkClick r:id="rId8"/>
              </a:rPr>
              <a:t>Prisoners in </a:t>
            </a:r>
            <a:r>
              <a:rPr lang="en-US" sz="1050" i="1" dirty="0" smtClean="0">
                <a:solidFill>
                  <a:schemeClr val="tx1">
                    <a:lumMod val="50000"/>
                    <a:lumOff val="50000"/>
                  </a:schemeClr>
                </a:solidFill>
                <a:latin typeface="Aleo"/>
                <a:cs typeface="Aleo"/>
                <a:hlinkClick r:id="rId8"/>
              </a:rPr>
              <a:t>2013,</a:t>
            </a:r>
            <a:r>
              <a:rPr lang="en-US" sz="1050" dirty="0" smtClean="0">
                <a:solidFill>
                  <a:schemeClr val="tx1">
                    <a:lumMod val="50000"/>
                    <a:lumOff val="50000"/>
                  </a:schemeClr>
                </a:solidFill>
                <a:latin typeface="Aleo"/>
                <a:cs typeface="Aleo"/>
              </a:rPr>
              <a:t> </a:t>
            </a:r>
            <a:r>
              <a:rPr lang="en-US" sz="1050" dirty="0">
                <a:solidFill>
                  <a:srgbClr val="595959"/>
                </a:solidFill>
                <a:latin typeface="Aleo"/>
                <a:cs typeface="Aleo"/>
              </a:rPr>
              <a:t>Bureau of Justice Statistics, Sept. 2014</a:t>
            </a:r>
          </a:p>
        </p:txBody>
      </p:sp>
      <p:sp>
        <p:nvSpPr>
          <p:cNvPr id="13" name="Oval 12"/>
          <p:cNvSpPr/>
          <p:nvPr/>
        </p:nvSpPr>
        <p:spPr>
          <a:xfrm>
            <a:off x="8467514" y="1811963"/>
            <a:ext cx="2135724" cy="2135724"/>
          </a:xfrm>
          <a:prstGeom prst="ellipse">
            <a:avLst/>
          </a:prstGeom>
          <a:blipFill rotWithShape="1">
            <a:blip r:embed="rId9"/>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476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3800" dirty="0" smtClean="0">
                <a:latin typeface="Arial" panose="020B0604020202020204" pitchFamily="34" charset="0"/>
                <a:cs typeface="Arial" panose="020B0604020202020204" pitchFamily="34" charset="0"/>
              </a:rPr>
              <a:t>LIFE CIRCUMSTANCES</a:t>
            </a:r>
            <a:endParaRPr lang="en-US" sz="38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p:txBody>
          <a:bodyPr/>
          <a:lstStyle/>
          <a:p>
            <a:r>
              <a:rPr lang="en-US" sz="2600" dirty="0">
                <a:latin typeface="Arial" panose="020B0604020202020204" pitchFamily="34" charset="0"/>
                <a:cs typeface="Arial" panose="020B0604020202020204" pitchFamily="34" charset="0"/>
              </a:rPr>
              <a:t>Many justice involved women share similar life circumstances that are unique from </a:t>
            </a:r>
            <a:r>
              <a:rPr lang="en-US" sz="2600" dirty="0" smtClean="0">
                <a:latin typeface="Arial" panose="020B0604020202020204" pitchFamily="34" charset="0"/>
                <a:cs typeface="Arial" panose="020B0604020202020204" pitchFamily="34" charset="0"/>
              </a:rPr>
              <a:t>men</a:t>
            </a:r>
            <a:endParaRPr lang="en-US" sz="2600" dirty="0">
              <a:latin typeface="Arial" panose="020B0604020202020204" pitchFamily="34" charset="0"/>
              <a:cs typeface="Arial" panose="020B0604020202020204" pitchFamily="34" charset="0"/>
            </a:endParaRPr>
          </a:p>
        </p:txBody>
      </p:sp>
      <p:grpSp>
        <p:nvGrpSpPr>
          <p:cNvPr id="4" name="Group 3"/>
          <p:cNvGrpSpPr/>
          <p:nvPr/>
        </p:nvGrpSpPr>
        <p:grpSpPr>
          <a:xfrm rot="9900000">
            <a:off x="4661686" y="3544682"/>
            <a:ext cx="1986029" cy="689908"/>
            <a:chOff x="3052649" y="2281808"/>
            <a:chExt cx="1857066" cy="645108"/>
          </a:xfrm>
        </p:grpSpPr>
        <p:sp>
          <p:nvSpPr>
            <p:cNvPr id="5" name="Rectangle 3"/>
            <p:cNvSpPr/>
            <p:nvPr/>
          </p:nvSpPr>
          <p:spPr>
            <a:xfrm>
              <a:off x="3052649" y="2344066"/>
              <a:ext cx="1723397" cy="531265"/>
            </a:xfrm>
            <a:custGeom>
              <a:avLst/>
              <a:gdLst>
                <a:gd name="connsiteX0" fmla="*/ 0 w 2049165"/>
                <a:gd name="connsiteY0" fmla="*/ 0 h 531265"/>
                <a:gd name="connsiteX1" fmla="*/ 2049165 w 2049165"/>
                <a:gd name="connsiteY1" fmla="*/ 0 h 531265"/>
                <a:gd name="connsiteX2" fmla="*/ 2049165 w 2049165"/>
                <a:gd name="connsiteY2" fmla="*/ 531265 h 531265"/>
                <a:gd name="connsiteX3" fmla="*/ 0 w 2049165"/>
                <a:gd name="connsiteY3" fmla="*/ 531265 h 531265"/>
                <a:gd name="connsiteX4" fmla="*/ 0 w 2049165"/>
                <a:gd name="connsiteY4" fmla="*/ 0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531265 h 531265"/>
                <a:gd name="connsiteX4" fmla="*/ 2382 w 2049165"/>
                <a:gd name="connsiteY4" fmla="*/ 69056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478878 h 531265"/>
                <a:gd name="connsiteX4" fmla="*/ 2382 w 2049165"/>
                <a:gd name="connsiteY4" fmla="*/ 69056 h 531265"/>
                <a:gd name="connsiteX0" fmla="*/ 3302 w 2050085"/>
                <a:gd name="connsiteY0" fmla="*/ 69056 h 531265"/>
                <a:gd name="connsiteX1" fmla="*/ 2050085 w 2050085"/>
                <a:gd name="connsiteY1" fmla="*/ 0 h 531265"/>
                <a:gd name="connsiteX2" fmla="*/ 2050085 w 2050085"/>
                <a:gd name="connsiteY2" fmla="*/ 531265 h 531265"/>
                <a:gd name="connsiteX3" fmla="*/ 0 w 2050085"/>
                <a:gd name="connsiteY3" fmla="*/ 447895 h 531265"/>
                <a:gd name="connsiteX4" fmla="*/ 3302 w 2050085"/>
                <a:gd name="connsiteY4" fmla="*/ 69056 h 531265"/>
                <a:gd name="connsiteX0" fmla="*/ 292 w 2050616"/>
                <a:gd name="connsiteY0" fmla="*/ 151094 h 531265"/>
                <a:gd name="connsiteX1" fmla="*/ 2050616 w 2050616"/>
                <a:gd name="connsiteY1" fmla="*/ 0 h 531265"/>
                <a:gd name="connsiteX2" fmla="*/ 2050616 w 2050616"/>
                <a:gd name="connsiteY2" fmla="*/ 531265 h 531265"/>
                <a:gd name="connsiteX3" fmla="*/ 531 w 2050616"/>
                <a:gd name="connsiteY3" fmla="*/ 447895 h 531265"/>
                <a:gd name="connsiteX4" fmla="*/ 292 w 2050616"/>
                <a:gd name="connsiteY4" fmla="*/ 151094 h 53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16" h="531265">
                  <a:moveTo>
                    <a:pt x="292" y="151094"/>
                  </a:moveTo>
                  <a:lnTo>
                    <a:pt x="2050616" y="0"/>
                  </a:lnTo>
                  <a:lnTo>
                    <a:pt x="2050616" y="531265"/>
                  </a:lnTo>
                  <a:lnTo>
                    <a:pt x="531" y="447895"/>
                  </a:lnTo>
                  <a:cubicBezTo>
                    <a:pt x="1632" y="321615"/>
                    <a:pt x="-809" y="277374"/>
                    <a:pt x="292" y="15109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ight Triangle 5"/>
            <p:cNvSpPr/>
            <p:nvPr/>
          </p:nvSpPr>
          <p:spPr>
            <a:xfrm rot="12600000">
              <a:off x="4264606" y="2281808"/>
              <a:ext cx="645109" cy="645108"/>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7" name="Group 6"/>
          <p:cNvGrpSpPr/>
          <p:nvPr/>
        </p:nvGrpSpPr>
        <p:grpSpPr>
          <a:xfrm rot="10800000">
            <a:off x="4303858" y="2601969"/>
            <a:ext cx="2298109" cy="865944"/>
            <a:chOff x="4447332" y="2926677"/>
            <a:chExt cx="1723582" cy="649458"/>
          </a:xfrm>
        </p:grpSpPr>
        <p:sp>
          <p:nvSpPr>
            <p:cNvPr id="8" name="Rectangle 3"/>
            <p:cNvSpPr/>
            <p:nvPr/>
          </p:nvSpPr>
          <p:spPr>
            <a:xfrm rot="900000">
              <a:off x="4447332" y="2926677"/>
              <a:ext cx="1644766" cy="426119"/>
            </a:xfrm>
            <a:custGeom>
              <a:avLst/>
              <a:gdLst>
                <a:gd name="connsiteX0" fmla="*/ 0 w 2049165"/>
                <a:gd name="connsiteY0" fmla="*/ 0 h 531265"/>
                <a:gd name="connsiteX1" fmla="*/ 2049165 w 2049165"/>
                <a:gd name="connsiteY1" fmla="*/ 0 h 531265"/>
                <a:gd name="connsiteX2" fmla="*/ 2049165 w 2049165"/>
                <a:gd name="connsiteY2" fmla="*/ 531265 h 531265"/>
                <a:gd name="connsiteX3" fmla="*/ 0 w 2049165"/>
                <a:gd name="connsiteY3" fmla="*/ 531265 h 531265"/>
                <a:gd name="connsiteX4" fmla="*/ 0 w 2049165"/>
                <a:gd name="connsiteY4" fmla="*/ 0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531265 h 531265"/>
                <a:gd name="connsiteX4" fmla="*/ 2382 w 2049165"/>
                <a:gd name="connsiteY4" fmla="*/ 69056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478878 h 531265"/>
                <a:gd name="connsiteX4" fmla="*/ 2382 w 2049165"/>
                <a:gd name="connsiteY4" fmla="*/ 69056 h 531265"/>
                <a:gd name="connsiteX0" fmla="*/ 3302 w 2050085"/>
                <a:gd name="connsiteY0" fmla="*/ 69056 h 531265"/>
                <a:gd name="connsiteX1" fmla="*/ 2050085 w 2050085"/>
                <a:gd name="connsiteY1" fmla="*/ 0 h 531265"/>
                <a:gd name="connsiteX2" fmla="*/ 2050085 w 2050085"/>
                <a:gd name="connsiteY2" fmla="*/ 531265 h 531265"/>
                <a:gd name="connsiteX3" fmla="*/ 0 w 2050085"/>
                <a:gd name="connsiteY3" fmla="*/ 447895 h 531265"/>
                <a:gd name="connsiteX4" fmla="*/ 3302 w 2050085"/>
                <a:gd name="connsiteY4" fmla="*/ 69056 h 531265"/>
                <a:gd name="connsiteX0" fmla="*/ 292 w 2050616"/>
                <a:gd name="connsiteY0" fmla="*/ 151094 h 531265"/>
                <a:gd name="connsiteX1" fmla="*/ 2050616 w 2050616"/>
                <a:gd name="connsiteY1" fmla="*/ 0 h 531265"/>
                <a:gd name="connsiteX2" fmla="*/ 2050616 w 2050616"/>
                <a:gd name="connsiteY2" fmla="*/ 531265 h 531265"/>
                <a:gd name="connsiteX3" fmla="*/ 531 w 2050616"/>
                <a:gd name="connsiteY3" fmla="*/ 447895 h 531265"/>
                <a:gd name="connsiteX4" fmla="*/ 292 w 2050616"/>
                <a:gd name="connsiteY4" fmla="*/ 151094 h 53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16" h="531265">
                  <a:moveTo>
                    <a:pt x="292" y="151094"/>
                  </a:moveTo>
                  <a:lnTo>
                    <a:pt x="2050616" y="0"/>
                  </a:lnTo>
                  <a:lnTo>
                    <a:pt x="2050616" y="531265"/>
                  </a:lnTo>
                  <a:lnTo>
                    <a:pt x="531" y="447895"/>
                  </a:lnTo>
                  <a:cubicBezTo>
                    <a:pt x="1632" y="321615"/>
                    <a:pt x="-809" y="277374"/>
                    <a:pt x="292" y="15109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ight Triangle 8"/>
            <p:cNvSpPr/>
            <p:nvPr/>
          </p:nvSpPr>
          <p:spPr>
            <a:xfrm rot="15300000">
              <a:off x="5653483" y="3058704"/>
              <a:ext cx="517431" cy="517431"/>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0" name="Group 9"/>
          <p:cNvGrpSpPr/>
          <p:nvPr/>
        </p:nvGrpSpPr>
        <p:grpSpPr>
          <a:xfrm rot="20700000">
            <a:off x="5852113" y="2871367"/>
            <a:ext cx="1736769" cy="689908"/>
            <a:chOff x="3052647" y="2289836"/>
            <a:chExt cx="1623992" cy="645108"/>
          </a:xfrm>
        </p:grpSpPr>
        <p:sp>
          <p:nvSpPr>
            <p:cNvPr id="11" name="Rectangle 3"/>
            <p:cNvSpPr/>
            <p:nvPr/>
          </p:nvSpPr>
          <p:spPr>
            <a:xfrm>
              <a:off x="3052647" y="2344064"/>
              <a:ext cx="1405814" cy="531265"/>
            </a:xfrm>
            <a:custGeom>
              <a:avLst/>
              <a:gdLst>
                <a:gd name="connsiteX0" fmla="*/ 0 w 2049165"/>
                <a:gd name="connsiteY0" fmla="*/ 0 h 531265"/>
                <a:gd name="connsiteX1" fmla="*/ 2049165 w 2049165"/>
                <a:gd name="connsiteY1" fmla="*/ 0 h 531265"/>
                <a:gd name="connsiteX2" fmla="*/ 2049165 w 2049165"/>
                <a:gd name="connsiteY2" fmla="*/ 531265 h 531265"/>
                <a:gd name="connsiteX3" fmla="*/ 0 w 2049165"/>
                <a:gd name="connsiteY3" fmla="*/ 531265 h 531265"/>
                <a:gd name="connsiteX4" fmla="*/ 0 w 2049165"/>
                <a:gd name="connsiteY4" fmla="*/ 0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531265 h 531265"/>
                <a:gd name="connsiteX4" fmla="*/ 2382 w 2049165"/>
                <a:gd name="connsiteY4" fmla="*/ 69056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478878 h 531265"/>
                <a:gd name="connsiteX4" fmla="*/ 2382 w 2049165"/>
                <a:gd name="connsiteY4" fmla="*/ 69056 h 531265"/>
                <a:gd name="connsiteX0" fmla="*/ 3302 w 2050085"/>
                <a:gd name="connsiteY0" fmla="*/ 69056 h 531265"/>
                <a:gd name="connsiteX1" fmla="*/ 2050085 w 2050085"/>
                <a:gd name="connsiteY1" fmla="*/ 0 h 531265"/>
                <a:gd name="connsiteX2" fmla="*/ 2050085 w 2050085"/>
                <a:gd name="connsiteY2" fmla="*/ 531265 h 531265"/>
                <a:gd name="connsiteX3" fmla="*/ 0 w 2050085"/>
                <a:gd name="connsiteY3" fmla="*/ 447895 h 531265"/>
                <a:gd name="connsiteX4" fmla="*/ 3302 w 2050085"/>
                <a:gd name="connsiteY4" fmla="*/ 69056 h 531265"/>
                <a:gd name="connsiteX0" fmla="*/ 292 w 2050616"/>
                <a:gd name="connsiteY0" fmla="*/ 151094 h 531265"/>
                <a:gd name="connsiteX1" fmla="*/ 2050616 w 2050616"/>
                <a:gd name="connsiteY1" fmla="*/ 0 h 531265"/>
                <a:gd name="connsiteX2" fmla="*/ 2050616 w 2050616"/>
                <a:gd name="connsiteY2" fmla="*/ 531265 h 531265"/>
                <a:gd name="connsiteX3" fmla="*/ 531 w 2050616"/>
                <a:gd name="connsiteY3" fmla="*/ 447895 h 531265"/>
                <a:gd name="connsiteX4" fmla="*/ 292 w 2050616"/>
                <a:gd name="connsiteY4" fmla="*/ 151094 h 53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16" h="531265">
                  <a:moveTo>
                    <a:pt x="292" y="151094"/>
                  </a:moveTo>
                  <a:lnTo>
                    <a:pt x="2050616" y="0"/>
                  </a:lnTo>
                  <a:lnTo>
                    <a:pt x="2050616" y="531265"/>
                  </a:lnTo>
                  <a:lnTo>
                    <a:pt x="531" y="447895"/>
                  </a:lnTo>
                  <a:cubicBezTo>
                    <a:pt x="1632" y="321615"/>
                    <a:pt x="-809" y="277374"/>
                    <a:pt x="292" y="15109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Right Triangle 11"/>
            <p:cNvSpPr/>
            <p:nvPr/>
          </p:nvSpPr>
          <p:spPr>
            <a:xfrm rot="12600000">
              <a:off x="4031530" y="2289836"/>
              <a:ext cx="645109" cy="645108"/>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3" name="Group 12"/>
          <p:cNvGrpSpPr/>
          <p:nvPr/>
        </p:nvGrpSpPr>
        <p:grpSpPr>
          <a:xfrm>
            <a:off x="5994807" y="3784874"/>
            <a:ext cx="1947861" cy="819833"/>
            <a:chOff x="4710018" y="2961260"/>
            <a:chExt cx="1460896" cy="614875"/>
          </a:xfrm>
        </p:grpSpPr>
        <p:sp>
          <p:nvSpPr>
            <p:cNvPr id="14" name="Rectangle 3"/>
            <p:cNvSpPr/>
            <p:nvPr/>
          </p:nvSpPr>
          <p:spPr>
            <a:xfrm rot="900000">
              <a:off x="4710018" y="2961260"/>
              <a:ext cx="1377527" cy="426119"/>
            </a:xfrm>
            <a:custGeom>
              <a:avLst/>
              <a:gdLst>
                <a:gd name="connsiteX0" fmla="*/ 0 w 2049165"/>
                <a:gd name="connsiteY0" fmla="*/ 0 h 531265"/>
                <a:gd name="connsiteX1" fmla="*/ 2049165 w 2049165"/>
                <a:gd name="connsiteY1" fmla="*/ 0 h 531265"/>
                <a:gd name="connsiteX2" fmla="*/ 2049165 w 2049165"/>
                <a:gd name="connsiteY2" fmla="*/ 531265 h 531265"/>
                <a:gd name="connsiteX3" fmla="*/ 0 w 2049165"/>
                <a:gd name="connsiteY3" fmla="*/ 531265 h 531265"/>
                <a:gd name="connsiteX4" fmla="*/ 0 w 2049165"/>
                <a:gd name="connsiteY4" fmla="*/ 0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531265 h 531265"/>
                <a:gd name="connsiteX4" fmla="*/ 2382 w 2049165"/>
                <a:gd name="connsiteY4" fmla="*/ 69056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478878 h 531265"/>
                <a:gd name="connsiteX4" fmla="*/ 2382 w 2049165"/>
                <a:gd name="connsiteY4" fmla="*/ 69056 h 531265"/>
                <a:gd name="connsiteX0" fmla="*/ 3302 w 2050085"/>
                <a:gd name="connsiteY0" fmla="*/ 69056 h 531265"/>
                <a:gd name="connsiteX1" fmla="*/ 2050085 w 2050085"/>
                <a:gd name="connsiteY1" fmla="*/ 0 h 531265"/>
                <a:gd name="connsiteX2" fmla="*/ 2050085 w 2050085"/>
                <a:gd name="connsiteY2" fmla="*/ 531265 h 531265"/>
                <a:gd name="connsiteX3" fmla="*/ 0 w 2050085"/>
                <a:gd name="connsiteY3" fmla="*/ 447895 h 531265"/>
                <a:gd name="connsiteX4" fmla="*/ 3302 w 2050085"/>
                <a:gd name="connsiteY4" fmla="*/ 69056 h 531265"/>
                <a:gd name="connsiteX0" fmla="*/ 292 w 2050616"/>
                <a:gd name="connsiteY0" fmla="*/ 151094 h 531265"/>
                <a:gd name="connsiteX1" fmla="*/ 2050616 w 2050616"/>
                <a:gd name="connsiteY1" fmla="*/ 0 h 531265"/>
                <a:gd name="connsiteX2" fmla="*/ 2050616 w 2050616"/>
                <a:gd name="connsiteY2" fmla="*/ 531265 h 531265"/>
                <a:gd name="connsiteX3" fmla="*/ 531 w 2050616"/>
                <a:gd name="connsiteY3" fmla="*/ 447895 h 531265"/>
                <a:gd name="connsiteX4" fmla="*/ 292 w 2050616"/>
                <a:gd name="connsiteY4" fmla="*/ 151094 h 531265"/>
                <a:gd name="connsiteX0" fmla="*/ 361608 w 2050085"/>
                <a:gd name="connsiteY0" fmla="*/ 170931 h 531265"/>
                <a:gd name="connsiteX1" fmla="*/ 2050085 w 2050085"/>
                <a:gd name="connsiteY1" fmla="*/ 0 h 531265"/>
                <a:gd name="connsiteX2" fmla="*/ 2050085 w 2050085"/>
                <a:gd name="connsiteY2" fmla="*/ 531265 h 531265"/>
                <a:gd name="connsiteX3" fmla="*/ 0 w 2050085"/>
                <a:gd name="connsiteY3" fmla="*/ 447895 h 531265"/>
                <a:gd name="connsiteX4" fmla="*/ 361608 w 2050085"/>
                <a:gd name="connsiteY4" fmla="*/ 170931 h 531265"/>
                <a:gd name="connsiteX0" fmla="*/ 28958 w 1717435"/>
                <a:gd name="connsiteY0" fmla="*/ 170931 h 531265"/>
                <a:gd name="connsiteX1" fmla="*/ 1717435 w 1717435"/>
                <a:gd name="connsiteY1" fmla="*/ 0 h 531265"/>
                <a:gd name="connsiteX2" fmla="*/ 1717435 w 1717435"/>
                <a:gd name="connsiteY2" fmla="*/ 531265 h 531265"/>
                <a:gd name="connsiteX3" fmla="*/ 0 w 1717435"/>
                <a:gd name="connsiteY3" fmla="*/ 358762 h 531265"/>
                <a:gd name="connsiteX4" fmla="*/ 28958 w 1717435"/>
                <a:gd name="connsiteY4" fmla="*/ 170931 h 53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435" h="531265">
                  <a:moveTo>
                    <a:pt x="28958" y="170931"/>
                  </a:moveTo>
                  <a:lnTo>
                    <a:pt x="1717435" y="0"/>
                  </a:lnTo>
                  <a:lnTo>
                    <a:pt x="1717435" y="531265"/>
                  </a:lnTo>
                  <a:lnTo>
                    <a:pt x="0" y="358762"/>
                  </a:lnTo>
                  <a:cubicBezTo>
                    <a:pt x="1101" y="232482"/>
                    <a:pt x="27857" y="297211"/>
                    <a:pt x="28958" y="17093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Right Triangle 14"/>
            <p:cNvSpPr/>
            <p:nvPr/>
          </p:nvSpPr>
          <p:spPr>
            <a:xfrm rot="15300000">
              <a:off x="5653483" y="3058704"/>
              <a:ext cx="517431" cy="517431"/>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6" name="Oval 15"/>
          <p:cNvSpPr/>
          <p:nvPr/>
        </p:nvSpPr>
        <p:spPr>
          <a:xfrm>
            <a:off x="5231674" y="2759491"/>
            <a:ext cx="1720287" cy="1720287"/>
          </a:xfrm>
          <a:prstGeom prst="ellipse">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accent3"/>
              </a:solidFill>
            </a:endParaRPr>
          </a:p>
        </p:txBody>
      </p:sp>
      <p:sp>
        <p:nvSpPr>
          <p:cNvPr id="18" name="Text Placeholder 9"/>
          <p:cNvSpPr txBox="1">
            <a:spLocks/>
          </p:cNvSpPr>
          <p:nvPr/>
        </p:nvSpPr>
        <p:spPr>
          <a:xfrm>
            <a:off x="7352351" y="2267919"/>
            <a:ext cx="3541768" cy="771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800" dirty="0" smtClean="0">
                <a:solidFill>
                  <a:schemeClr val="tx1">
                    <a:lumMod val="65000"/>
                    <a:lumOff val="35000"/>
                  </a:schemeClr>
                </a:solidFill>
                <a:latin typeface="Arial" panose="020B0604020202020204" pitchFamily="34" charset="0"/>
                <a:cs typeface="Arial" panose="020B0604020202020204" pitchFamily="34" charset="0"/>
              </a:rPr>
              <a:t>of </a:t>
            </a:r>
            <a:r>
              <a:rPr lang="en-US" sz="1800" dirty="0">
                <a:solidFill>
                  <a:schemeClr val="tx1">
                    <a:lumMod val="65000"/>
                    <a:lumOff val="35000"/>
                  </a:schemeClr>
                </a:solidFill>
                <a:latin typeface="Arial" panose="020B0604020202020204" pitchFamily="34" charset="0"/>
                <a:cs typeface="Arial" panose="020B0604020202020204" pitchFamily="34" charset="0"/>
              </a:rPr>
              <a:t>women in prison reported </a:t>
            </a:r>
            <a:r>
              <a:rPr lang="en-US" sz="1800" dirty="0" smtClean="0">
                <a:solidFill>
                  <a:schemeClr val="tx1">
                    <a:lumMod val="65000"/>
                    <a:lumOff val="35000"/>
                  </a:schemeClr>
                </a:solidFill>
                <a:latin typeface="Arial" panose="020B0604020202020204" pitchFamily="34" charset="0"/>
                <a:cs typeface="Arial" panose="020B0604020202020204" pitchFamily="34" charset="0"/>
              </a:rPr>
              <a:t/>
            </a:r>
            <a:br>
              <a:rPr lang="en-US" sz="1800" dirty="0" smtClean="0">
                <a:solidFill>
                  <a:schemeClr val="tx1">
                    <a:lumMod val="65000"/>
                    <a:lumOff val="35000"/>
                  </a:schemeClr>
                </a:solidFill>
                <a:latin typeface="Arial" panose="020B0604020202020204" pitchFamily="34" charset="0"/>
                <a:cs typeface="Arial" panose="020B0604020202020204" pitchFamily="34" charset="0"/>
              </a:rPr>
            </a:br>
            <a:r>
              <a:rPr lang="en-US" sz="1800" dirty="0" smtClean="0">
                <a:solidFill>
                  <a:schemeClr val="tx1">
                    <a:lumMod val="65000"/>
                    <a:lumOff val="35000"/>
                  </a:schemeClr>
                </a:solidFill>
                <a:latin typeface="Arial" panose="020B0604020202020204" pitchFamily="34" charset="0"/>
                <a:cs typeface="Arial" panose="020B0604020202020204" pitchFamily="34" charset="0"/>
              </a:rPr>
              <a:t>a </a:t>
            </a:r>
            <a:r>
              <a:rPr lang="en-US" sz="1800" dirty="0">
                <a:solidFill>
                  <a:schemeClr val="tx1">
                    <a:lumMod val="65000"/>
                    <a:lumOff val="35000"/>
                  </a:schemeClr>
                </a:solidFill>
                <a:latin typeface="Arial" panose="020B0604020202020204" pitchFamily="34" charset="0"/>
                <a:cs typeface="Arial" panose="020B0604020202020204" pitchFamily="34" charset="0"/>
              </a:rPr>
              <a:t>mental health </a:t>
            </a:r>
            <a:r>
              <a:rPr lang="en-US" sz="1800" dirty="0" smtClean="0">
                <a:solidFill>
                  <a:schemeClr val="tx1">
                    <a:lumMod val="65000"/>
                    <a:lumOff val="35000"/>
                  </a:schemeClr>
                </a:solidFill>
                <a:latin typeface="Arial" panose="020B0604020202020204" pitchFamily="34" charset="0"/>
                <a:cs typeface="Arial" panose="020B0604020202020204" pitchFamily="34" charset="0"/>
              </a:rPr>
              <a:t>problem</a:t>
            </a:r>
            <a:endParaRPr lang="en-US" sz="1800"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 Placeholder 10"/>
          <p:cNvSpPr txBox="1">
            <a:spLocks/>
          </p:cNvSpPr>
          <p:nvPr/>
        </p:nvSpPr>
        <p:spPr>
          <a:xfrm>
            <a:off x="7352351" y="1881227"/>
            <a:ext cx="3541768"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5"/>
                </a:solidFill>
                <a:latin typeface="Aleo" pitchFamily="34" charset="0"/>
              </a:rPr>
              <a:t>73% </a:t>
            </a:r>
          </a:p>
        </p:txBody>
      </p:sp>
      <p:sp>
        <p:nvSpPr>
          <p:cNvPr id="20" name="Text Placeholder 9"/>
          <p:cNvSpPr txBox="1">
            <a:spLocks/>
          </p:cNvSpPr>
          <p:nvPr/>
        </p:nvSpPr>
        <p:spPr>
          <a:xfrm>
            <a:off x="7999253" y="4371983"/>
            <a:ext cx="3541768" cy="771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800" dirty="0" smtClean="0">
                <a:solidFill>
                  <a:schemeClr val="tx1">
                    <a:lumMod val="65000"/>
                    <a:lumOff val="35000"/>
                  </a:schemeClr>
                </a:solidFill>
                <a:latin typeface="Arial" panose="020B0604020202020204" pitchFamily="34" charset="0"/>
                <a:cs typeface="Arial" panose="020B0604020202020204" pitchFamily="34" charset="0"/>
              </a:rPr>
              <a:t>of </a:t>
            </a:r>
            <a:r>
              <a:rPr lang="en-US" sz="1800" dirty="0">
                <a:solidFill>
                  <a:schemeClr val="tx1">
                    <a:lumMod val="65000"/>
                    <a:lumOff val="35000"/>
                  </a:schemeClr>
                </a:solidFill>
                <a:latin typeface="Arial" panose="020B0604020202020204" pitchFamily="34" charset="0"/>
                <a:cs typeface="Arial" panose="020B0604020202020204" pitchFamily="34" charset="0"/>
              </a:rPr>
              <a:t>women who are incarcerated were homeless in the month before </a:t>
            </a:r>
            <a:r>
              <a:rPr lang="en-US" sz="1800" dirty="0" smtClean="0">
                <a:solidFill>
                  <a:schemeClr val="tx1">
                    <a:lumMod val="65000"/>
                    <a:lumOff val="35000"/>
                  </a:schemeClr>
                </a:solidFill>
                <a:latin typeface="Arial" panose="020B0604020202020204" pitchFamily="34" charset="0"/>
                <a:cs typeface="Arial" panose="020B0604020202020204" pitchFamily="34" charset="0"/>
              </a:rPr>
              <a:t>incarceration</a:t>
            </a:r>
            <a:endParaRPr lang="en-US" sz="1800"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 Placeholder 10"/>
          <p:cNvSpPr txBox="1">
            <a:spLocks/>
          </p:cNvSpPr>
          <p:nvPr/>
        </p:nvSpPr>
        <p:spPr>
          <a:xfrm>
            <a:off x="7999253" y="3948529"/>
            <a:ext cx="3541768"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5"/>
                </a:solidFill>
                <a:latin typeface="Aleo" pitchFamily="34" charset="0"/>
              </a:rPr>
              <a:t>Up to half </a:t>
            </a:r>
          </a:p>
        </p:txBody>
      </p:sp>
      <p:sp>
        <p:nvSpPr>
          <p:cNvPr id="22" name="Text Placeholder 9"/>
          <p:cNvSpPr txBox="1">
            <a:spLocks/>
          </p:cNvSpPr>
          <p:nvPr/>
        </p:nvSpPr>
        <p:spPr>
          <a:xfrm>
            <a:off x="748275" y="1918658"/>
            <a:ext cx="3541768" cy="771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800" dirty="0" smtClean="0">
                <a:solidFill>
                  <a:schemeClr val="tx1">
                    <a:lumMod val="65000"/>
                    <a:lumOff val="35000"/>
                  </a:schemeClr>
                </a:solidFill>
                <a:latin typeface="Arial" panose="020B0604020202020204" pitchFamily="34" charset="0"/>
                <a:cs typeface="Arial" panose="020B0604020202020204" pitchFamily="34" charset="0"/>
              </a:rPr>
              <a:t>of </a:t>
            </a:r>
            <a:r>
              <a:rPr lang="en-US" sz="1800" dirty="0">
                <a:solidFill>
                  <a:schemeClr val="tx1">
                    <a:lumMod val="65000"/>
                    <a:lumOff val="35000"/>
                  </a:schemeClr>
                </a:solidFill>
                <a:latin typeface="Arial" panose="020B0604020202020204" pitchFamily="34" charset="0"/>
                <a:cs typeface="Arial" panose="020B0604020202020204" pitchFamily="34" charset="0"/>
              </a:rPr>
              <a:t>incarcerated women have </a:t>
            </a:r>
            <a:r>
              <a:rPr lang="en-US" sz="1800" dirty="0" smtClean="0">
                <a:solidFill>
                  <a:schemeClr val="tx1">
                    <a:lumMod val="65000"/>
                    <a:lumOff val="35000"/>
                  </a:schemeClr>
                </a:solidFill>
                <a:latin typeface="Arial" panose="020B0604020202020204" pitchFamily="34" charset="0"/>
                <a:cs typeface="Arial" panose="020B0604020202020204" pitchFamily="34" charset="0"/>
              </a:rPr>
              <a:t>experienced </a:t>
            </a:r>
            <a:r>
              <a:rPr lang="en-US" sz="1800" dirty="0">
                <a:solidFill>
                  <a:schemeClr val="tx1">
                    <a:lumMod val="65000"/>
                    <a:lumOff val="35000"/>
                  </a:schemeClr>
                </a:solidFill>
                <a:latin typeface="Arial" panose="020B0604020202020204" pitchFamily="34" charset="0"/>
                <a:cs typeface="Arial" panose="020B0604020202020204" pitchFamily="34" charset="0"/>
              </a:rPr>
              <a:t>trauma (including interpersonal violence and/or physical/sexual </a:t>
            </a:r>
            <a:r>
              <a:rPr lang="en-US" sz="1800" dirty="0" smtClean="0">
                <a:solidFill>
                  <a:schemeClr val="tx1">
                    <a:lumMod val="65000"/>
                    <a:lumOff val="35000"/>
                  </a:schemeClr>
                </a:solidFill>
                <a:latin typeface="Arial" panose="020B0604020202020204" pitchFamily="34" charset="0"/>
                <a:cs typeface="Arial" panose="020B0604020202020204" pitchFamily="34" charset="0"/>
              </a:rPr>
              <a:t>abuse)</a:t>
            </a:r>
            <a:endParaRPr lang="en-US" sz="1800"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Text Placeholder 10"/>
          <p:cNvSpPr txBox="1">
            <a:spLocks/>
          </p:cNvSpPr>
          <p:nvPr/>
        </p:nvSpPr>
        <p:spPr>
          <a:xfrm>
            <a:off x="748275" y="1505233"/>
            <a:ext cx="3541768"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5"/>
                </a:solidFill>
                <a:latin typeface="Aleo" pitchFamily="34" charset="0"/>
              </a:rPr>
              <a:t>77-98% </a:t>
            </a:r>
          </a:p>
        </p:txBody>
      </p:sp>
      <p:sp>
        <p:nvSpPr>
          <p:cNvPr id="24" name="Text Placeholder 9"/>
          <p:cNvSpPr txBox="1">
            <a:spLocks/>
          </p:cNvSpPr>
          <p:nvPr/>
        </p:nvSpPr>
        <p:spPr>
          <a:xfrm>
            <a:off x="872717" y="4083477"/>
            <a:ext cx="3743598" cy="771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800" dirty="0" smtClean="0">
                <a:solidFill>
                  <a:schemeClr val="tx1">
                    <a:lumMod val="65000"/>
                    <a:lumOff val="35000"/>
                  </a:schemeClr>
                </a:solidFill>
                <a:latin typeface="Arial" panose="020B0604020202020204" pitchFamily="34" charset="0"/>
                <a:cs typeface="Arial" panose="020B0604020202020204" pitchFamily="34" charset="0"/>
              </a:rPr>
              <a:t>of </a:t>
            </a:r>
            <a:r>
              <a:rPr lang="en-US" sz="1800" dirty="0">
                <a:solidFill>
                  <a:schemeClr val="tx1">
                    <a:lumMod val="65000"/>
                    <a:lumOff val="35000"/>
                  </a:schemeClr>
                </a:solidFill>
                <a:latin typeface="Arial" panose="020B0604020202020204" pitchFamily="34" charset="0"/>
                <a:cs typeface="Arial" panose="020B0604020202020204" pitchFamily="34" charset="0"/>
              </a:rPr>
              <a:t>women in prison reported using drugs just prior to their offense (compared to 56% of men</a:t>
            </a:r>
            <a:r>
              <a:rPr lang="en-US" sz="1800" dirty="0" smtClean="0">
                <a:solidFill>
                  <a:schemeClr val="tx1">
                    <a:lumMod val="65000"/>
                    <a:lumOff val="35000"/>
                  </a:schemeClr>
                </a:solidFill>
                <a:latin typeface="Arial" panose="020B0604020202020204" pitchFamily="34" charset="0"/>
                <a:cs typeface="Arial" panose="020B0604020202020204" pitchFamily="34" charset="0"/>
              </a:rPr>
              <a:t>)</a:t>
            </a:r>
            <a:endParaRPr lang="en-US" sz="1800"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ext Placeholder 10"/>
          <p:cNvSpPr txBox="1">
            <a:spLocks/>
          </p:cNvSpPr>
          <p:nvPr/>
        </p:nvSpPr>
        <p:spPr>
          <a:xfrm>
            <a:off x="1074547" y="3673392"/>
            <a:ext cx="3541768"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5"/>
                </a:solidFill>
                <a:latin typeface="Aleo" pitchFamily="34" charset="0"/>
              </a:rPr>
              <a:t>60% </a:t>
            </a:r>
          </a:p>
        </p:txBody>
      </p:sp>
      <p:sp>
        <p:nvSpPr>
          <p:cNvPr id="26" name="Oval 25"/>
          <p:cNvSpPr/>
          <p:nvPr/>
        </p:nvSpPr>
        <p:spPr>
          <a:xfrm>
            <a:off x="5407042" y="2934859"/>
            <a:ext cx="1369551" cy="1369551"/>
          </a:xfrm>
          <a:prstGeom prst="ellipse">
            <a:avLst/>
          </a:prstGeom>
          <a:noFill/>
          <a:ln w="38100">
            <a:solidFill>
              <a:srgbClr val="938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9AC63C"/>
              </a:solidFill>
            </a:endParaRPr>
          </a:p>
        </p:txBody>
      </p:sp>
      <p:pic>
        <p:nvPicPr>
          <p:cNvPr id="27" name="Picture 26" descr="girl-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239" y="3118557"/>
            <a:ext cx="930316" cy="930316"/>
          </a:xfrm>
          <a:prstGeom prst="rect">
            <a:avLst/>
          </a:prstGeom>
        </p:spPr>
      </p:pic>
      <p:sp>
        <p:nvSpPr>
          <p:cNvPr id="28" name="TextBox 27"/>
          <p:cNvSpPr txBox="1"/>
          <p:nvPr/>
        </p:nvSpPr>
        <p:spPr>
          <a:xfrm>
            <a:off x="3607015" y="2971822"/>
            <a:ext cx="250390" cy="246221"/>
          </a:xfrm>
          <a:prstGeom prst="rect">
            <a:avLst/>
          </a:prstGeom>
          <a:noFill/>
        </p:spPr>
        <p:txBody>
          <a:bodyPr wrap="none" rtlCol="0">
            <a:spAutoFit/>
          </a:bodyPr>
          <a:lstStyle/>
          <a:p>
            <a:r>
              <a:rPr lang="en-US" sz="1000" dirty="0" smtClean="0">
                <a:solidFill>
                  <a:schemeClr val="tx1">
                    <a:lumMod val="50000"/>
                    <a:lumOff val="50000"/>
                  </a:schemeClr>
                </a:solidFill>
              </a:rPr>
              <a:t>6</a:t>
            </a:r>
            <a:endParaRPr lang="en-US" sz="1000" dirty="0"/>
          </a:p>
        </p:txBody>
      </p:sp>
      <p:sp>
        <p:nvSpPr>
          <p:cNvPr id="32" name="TextBox 31"/>
          <p:cNvSpPr txBox="1"/>
          <p:nvPr/>
        </p:nvSpPr>
        <p:spPr>
          <a:xfrm>
            <a:off x="10280019" y="2638978"/>
            <a:ext cx="250390" cy="246221"/>
          </a:xfrm>
          <a:prstGeom prst="rect">
            <a:avLst/>
          </a:prstGeom>
          <a:noFill/>
        </p:spPr>
        <p:txBody>
          <a:bodyPr wrap="none" rtlCol="0">
            <a:spAutoFit/>
          </a:bodyPr>
          <a:lstStyle/>
          <a:p>
            <a:r>
              <a:rPr lang="en-US" sz="1000" dirty="0" smtClean="0">
                <a:solidFill>
                  <a:schemeClr val="tx1">
                    <a:lumMod val="50000"/>
                    <a:lumOff val="50000"/>
                  </a:schemeClr>
                </a:solidFill>
              </a:rPr>
              <a:t>7</a:t>
            </a:r>
            <a:endParaRPr lang="en-US" sz="1000" dirty="0"/>
          </a:p>
        </p:txBody>
      </p:sp>
      <p:sp>
        <p:nvSpPr>
          <p:cNvPr id="33" name="TextBox 32"/>
          <p:cNvSpPr txBox="1"/>
          <p:nvPr/>
        </p:nvSpPr>
        <p:spPr>
          <a:xfrm>
            <a:off x="4013444" y="4784570"/>
            <a:ext cx="250390" cy="246221"/>
          </a:xfrm>
          <a:prstGeom prst="rect">
            <a:avLst/>
          </a:prstGeom>
          <a:noFill/>
        </p:spPr>
        <p:txBody>
          <a:bodyPr wrap="none" rtlCol="0">
            <a:spAutoFit/>
          </a:bodyPr>
          <a:lstStyle/>
          <a:p>
            <a:r>
              <a:rPr lang="en-US" sz="1000" dirty="0">
                <a:solidFill>
                  <a:schemeClr val="tx1">
                    <a:lumMod val="50000"/>
                    <a:lumOff val="50000"/>
                  </a:schemeClr>
                </a:solidFill>
              </a:rPr>
              <a:t>8</a:t>
            </a:r>
            <a:endParaRPr lang="en-US" sz="1000" dirty="0"/>
          </a:p>
        </p:txBody>
      </p:sp>
      <p:sp>
        <p:nvSpPr>
          <p:cNvPr id="34" name="TextBox 33"/>
          <p:cNvSpPr txBox="1"/>
          <p:nvPr/>
        </p:nvSpPr>
        <p:spPr>
          <a:xfrm>
            <a:off x="10718124" y="5073697"/>
            <a:ext cx="250390" cy="246221"/>
          </a:xfrm>
          <a:prstGeom prst="rect">
            <a:avLst/>
          </a:prstGeom>
          <a:noFill/>
        </p:spPr>
        <p:txBody>
          <a:bodyPr wrap="none" rtlCol="0">
            <a:spAutoFit/>
          </a:bodyPr>
          <a:lstStyle/>
          <a:p>
            <a:r>
              <a:rPr lang="en-US" sz="1000" dirty="0">
                <a:solidFill>
                  <a:schemeClr val="tx1">
                    <a:lumMod val="50000"/>
                    <a:lumOff val="50000"/>
                  </a:schemeClr>
                </a:solidFill>
              </a:rPr>
              <a:t>9</a:t>
            </a:r>
            <a:endParaRPr lang="en-US" sz="1000" dirty="0"/>
          </a:p>
        </p:txBody>
      </p:sp>
      <p:sp>
        <p:nvSpPr>
          <p:cNvPr id="17" name="TextBox 16"/>
          <p:cNvSpPr txBox="1"/>
          <p:nvPr/>
        </p:nvSpPr>
        <p:spPr>
          <a:xfrm>
            <a:off x="368044" y="5825723"/>
            <a:ext cx="11342444" cy="900246"/>
          </a:xfrm>
          <a:prstGeom prst="rect">
            <a:avLst/>
          </a:prstGeom>
          <a:noFill/>
        </p:spPr>
        <p:txBody>
          <a:bodyPr wrap="square" rtlCol="0">
            <a:spAutoFit/>
          </a:bodyPr>
          <a:lstStyle/>
          <a:p>
            <a:pPr lvl="0"/>
            <a:r>
              <a:rPr lang="en-US" sz="1050" i="1" dirty="0">
                <a:solidFill>
                  <a:schemeClr val="tx1">
                    <a:lumMod val="50000"/>
                    <a:lumOff val="50000"/>
                  </a:schemeClr>
                </a:solidFill>
                <a:latin typeface="Aleo"/>
                <a:cs typeface="Aleo"/>
                <a:hlinkClick r:id="rId4"/>
              </a:rPr>
              <a:t>Looking Beneath the Surface: The Nature of Incarcerated Women’s Experiences of Interpersonal Violence, Treatment Needs, and Mental </a:t>
            </a:r>
            <a:r>
              <a:rPr lang="en-US" sz="1050" i="1" dirty="0" smtClean="0">
                <a:solidFill>
                  <a:schemeClr val="tx1">
                    <a:lumMod val="50000"/>
                    <a:lumOff val="50000"/>
                  </a:schemeClr>
                </a:solidFill>
                <a:latin typeface="Aleo"/>
                <a:cs typeface="Aleo"/>
                <a:hlinkClick r:id="rId4"/>
              </a:rPr>
              <a:t>Health,</a:t>
            </a:r>
            <a:r>
              <a:rPr lang="en-US" sz="1050" i="1" dirty="0" smtClean="0">
                <a:solidFill>
                  <a:schemeClr val="tx1">
                    <a:lumMod val="50000"/>
                    <a:lumOff val="50000"/>
                  </a:schemeClr>
                </a:solidFill>
                <a:latin typeface="Aleo"/>
                <a:cs typeface="Aleo"/>
              </a:rPr>
              <a:t> </a:t>
            </a:r>
            <a:r>
              <a:rPr lang="en-US" sz="1050" dirty="0">
                <a:solidFill>
                  <a:schemeClr val="tx1">
                    <a:lumMod val="50000"/>
                    <a:lumOff val="50000"/>
                  </a:schemeClr>
                </a:solidFill>
                <a:latin typeface="Aleo"/>
                <a:cs typeface="Aleo"/>
              </a:rPr>
              <a:t>Heath, Nicole M., April Fritch, Shannon M. Lynch, Feminist Criminology, Published April 2012, Revised Oct. </a:t>
            </a:r>
            <a:r>
              <a:rPr lang="en-US" sz="1050" dirty="0" smtClean="0">
                <a:solidFill>
                  <a:schemeClr val="tx1">
                    <a:lumMod val="50000"/>
                    <a:lumOff val="50000"/>
                  </a:schemeClr>
                </a:solidFill>
                <a:latin typeface="Aleo"/>
                <a:cs typeface="Aleo"/>
              </a:rPr>
              <a:t>2012</a:t>
            </a:r>
          </a:p>
          <a:p>
            <a:r>
              <a:rPr lang="en-US" sz="1050" i="1" dirty="0">
                <a:solidFill>
                  <a:schemeClr val="tx1">
                    <a:lumMod val="50000"/>
                    <a:lumOff val="50000"/>
                  </a:schemeClr>
                </a:solidFill>
                <a:latin typeface="Aleo"/>
                <a:cs typeface="Aleo"/>
                <a:hlinkClick r:id="rId5"/>
              </a:rPr>
              <a:t>Mental Health Problems of Prison and Jail Inmates</a:t>
            </a:r>
            <a:r>
              <a:rPr lang="en-US" sz="1050" dirty="0">
                <a:solidFill>
                  <a:schemeClr val="tx1">
                    <a:lumMod val="50000"/>
                    <a:lumOff val="50000"/>
                  </a:schemeClr>
                </a:solidFill>
                <a:latin typeface="Aleo"/>
                <a:cs typeface="Aleo"/>
                <a:hlinkClick r:id="rId5"/>
              </a:rPr>
              <a:t>,</a:t>
            </a:r>
            <a:r>
              <a:rPr lang="en-US" sz="1050" dirty="0">
                <a:solidFill>
                  <a:schemeClr val="tx1">
                    <a:lumMod val="50000"/>
                    <a:lumOff val="50000"/>
                  </a:schemeClr>
                </a:solidFill>
                <a:latin typeface="Aleo"/>
                <a:cs typeface="Aleo"/>
              </a:rPr>
              <a:t> Bureau of Justice Statistics, Published Sept. 2006, Revised Dec. </a:t>
            </a:r>
            <a:r>
              <a:rPr lang="en-US" sz="1050" dirty="0" smtClean="0">
                <a:solidFill>
                  <a:schemeClr val="tx1">
                    <a:lumMod val="50000"/>
                    <a:lumOff val="50000"/>
                  </a:schemeClr>
                </a:solidFill>
                <a:latin typeface="Aleo"/>
                <a:cs typeface="Aleo"/>
              </a:rPr>
              <a:t>2006</a:t>
            </a:r>
          </a:p>
          <a:p>
            <a:pPr lvl="0"/>
            <a:r>
              <a:rPr lang="en-US" sz="1050" i="1" dirty="0">
                <a:solidFill>
                  <a:schemeClr val="tx1">
                    <a:lumMod val="50000"/>
                    <a:lumOff val="50000"/>
                  </a:schemeClr>
                </a:solidFill>
                <a:latin typeface="Aleo"/>
                <a:cs typeface="Aleo"/>
                <a:hlinkClick r:id="rId6"/>
              </a:rPr>
              <a:t>Drug Use and Dependence, State and Federal Prisoners, </a:t>
            </a:r>
            <a:r>
              <a:rPr lang="en-US" sz="1050" i="1" dirty="0" smtClean="0">
                <a:solidFill>
                  <a:schemeClr val="tx1">
                    <a:lumMod val="50000"/>
                    <a:lumOff val="50000"/>
                  </a:schemeClr>
                </a:solidFill>
                <a:latin typeface="Aleo"/>
                <a:cs typeface="Aleo"/>
                <a:hlinkClick r:id="rId6"/>
              </a:rPr>
              <a:t>2004,</a:t>
            </a:r>
            <a:r>
              <a:rPr lang="en-US" sz="1050" dirty="0" smtClean="0">
                <a:solidFill>
                  <a:schemeClr val="tx1">
                    <a:lumMod val="50000"/>
                    <a:lumOff val="50000"/>
                  </a:schemeClr>
                </a:solidFill>
                <a:latin typeface="Aleo"/>
                <a:cs typeface="Aleo"/>
              </a:rPr>
              <a:t> Bureau </a:t>
            </a:r>
            <a:r>
              <a:rPr lang="en-US" sz="1050" dirty="0">
                <a:solidFill>
                  <a:schemeClr val="tx1">
                    <a:lumMod val="50000"/>
                    <a:lumOff val="50000"/>
                  </a:schemeClr>
                </a:solidFill>
                <a:latin typeface="Aleo"/>
                <a:cs typeface="Aleo"/>
              </a:rPr>
              <a:t>of Justice Statistics, Published 2006, Revised </a:t>
            </a:r>
            <a:r>
              <a:rPr lang="en-US" sz="1050" dirty="0" smtClean="0">
                <a:solidFill>
                  <a:schemeClr val="tx1">
                    <a:lumMod val="50000"/>
                    <a:lumOff val="50000"/>
                  </a:schemeClr>
                </a:solidFill>
                <a:latin typeface="Aleo"/>
                <a:cs typeface="Aleo"/>
              </a:rPr>
              <a:t>2007</a:t>
            </a:r>
          </a:p>
          <a:p>
            <a:r>
              <a:rPr lang="en-US" sz="1050" i="1" dirty="0">
                <a:solidFill>
                  <a:schemeClr val="tx1">
                    <a:lumMod val="50000"/>
                    <a:lumOff val="50000"/>
                  </a:schemeClr>
                </a:solidFill>
                <a:latin typeface="Aleo"/>
                <a:cs typeface="Aleo"/>
                <a:hlinkClick r:id="rId7"/>
              </a:rPr>
              <a:t>Gender-Responsive Strategies for Women </a:t>
            </a:r>
            <a:r>
              <a:rPr lang="en-US" sz="1050" i="1" dirty="0" smtClean="0">
                <a:solidFill>
                  <a:schemeClr val="tx1">
                    <a:lumMod val="50000"/>
                    <a:lumOff val="50000"/>
                  </a:schemeClr>
                </a:solidFill>
                <a:latin typeface="Aleo"/>
                <a:cs typeface="Aleo"/>
                <a:hlinkClick r:id="rId7"/>
              </a:rPr>
              <a:t>Offenders,</a:t>
            </a:r>
            <a:r>
              <a:rPr lang="en-US" sz="1050" dirty="0" smtClean="0">
                <a:solidFill>
                  <a:schemeClr val="tx1">
                    <a:lumMod val="50000"/>
                    <a:lumOff val="50000"/>
                  </a:schemeClr>
                </a:solidFill>
                <a:latin typeface="Aleo"/>
                <a:cs typeface="Aleo"/>
              </a:rPr>
              <a:t> </a:t>
            </a:r>
            <a:r>
              <a:rPr lang="en-US" sz="1050" dirty="0">
                <a:solidFill>
                  <a:schemeClr val="tx1">
                    <a:lumMod val="50000"/>
                    <a:lumOff val="50000"/>
                  </a:schemeClr>
                </a:solidFill>
                <a:latin typeface="Aleo"/>
                <a:cs typeface="Aleo"/>
              </a:rPr>
              <a:t>National Institute of Corrections, </a:t>
            </a:r>
            <a:r>
              <a:rPr lang="en-US" sz="1050" dirty="0" smtClean="0">
                <a:solidFill>
                  <a:schemeClr val="tx1">
                    <a:lumMod val="50000"/>
                    <a:lumOff val="50000"/>
                  </a:schemeClr>
                </a:solidFill>
                <a:latin typeface="Aleo"/>
                <a:cs typeface="Aleo"/>
              </a:rPr>
              <a:t>2010</a:t>
            </a:r>
            <a:endParaRPr lang="en-US" sz="1050" dirty="0">
              <a:solidFill>
                <a:schemeClr val="tx1">
                  <a:lumMod val="50000"/>
                  <a:lumOff val="50000"/>
                </a:schemeClr>
              </a:solidFill>
              <a:latin typeface="Aleo"/>
              <a:cs typeface="Aleo"/>
            </a:endParaRPr>
          </a:p>
        </p:txBody>
      </p:sp>
      <p:sp>
        <p:nvSpPr>
          <p:cNvPr id="42" name="Rounded Rectangle 41"/>
          <p:cNvSpPr/>
          <p:nvPr/>
        </p:nvSpPr>
        <p:spPr>
          <a:xfrm>
            <a:off x="10603037" y="2214389"/>
            <a:ext cx="691472" cy="691472"/>
          </a:xfrm>
          <a:prstGeom prst="roundRect">
            <a:avLst/>
          </a:prstGeom>
          <a:blipFill dpi="0" rotWithShape="1">
            <a:blip r:embed="rId8" cstate="print">
              <a:extLst>
                <a:ext uri="{28A0092B-C50C-407E-A947-70E740481C1C}">
                  <a14:useLocalDpi xmlns:a14="http://schemas.microsoft.com/office/drawing/2010/main" val="0"/>
                </a:ext>
              </a:extLst>
            </a:blip>
            <a:srcRect/>
            <a:stretch>
              <a:fillRect l="10328" t="410" r="10328" b="41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43" name="Rounded Rectangle 42"/>
          <p:cNvSpPr/>
          <p:nvPr/>
        </p:nvSpPr>
        <p:spPr>
          <a:xfrm>
            <a:off x="464226" y="4454798"/>
            <a:ext cx="691472" cy="691472"/>
          </a:xfrm>
          <a:prstGeom prst="roundRect">
            <a:avLst/>
          </a:prstGeom>
          <a:blipFill dpi="0" rotWithShape="1">
            <a:blip r:embed="rId9" cstate="print">
              <a:extLst>
                <a:ext uri="{28A0092B-C50C-407E-A947-70E740481C1C}">
                  <a14:useLocalDpi xmlns:a14="http://schemas.microsoft.com/office/drawing/2010/main" val="0"/>
                </a:ext>
              </a:extLst>
            </a:blip>
            <a:srcRect/>
            <a:stretch>
              <a:fillRect l="410" t="5369" r="410" b="5369"/>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44" name="Rounded Rectangle 43"/>
          <p:cNvSpPr/>
          <p:nvPr/>
        </p:nvSpPr>
        <p:spPr>
          <a:xfrm>
            <a:off x="7559417" y="4595808"/>
            <a:ext cx="628652" cy="691472"/>
          </a:xfrm>
          <a:prstGeom prst="roundRect">
            <a:avLst/>
          </a:prstGeom>
          <a:blipFill dpi="0" rotWithShape="1">
            <a:blip r:embed="rId10" cstate="print">
              <a:extLst>
                <a:ext uri="{BEBA8EAE-BF5A-486C-A8C5-ECC9F3942E4B}">
                  <a14:imgProps xmlns:a14="http://schemas.microsoft.com/office/drawing/2010/main">
                    <a14:imgLayer r:embed="rId11">
                      <a14:imgEffect>
                        <a14:colorTemperature colorTemp="6400"/>
                      </a14:imgEffect>
                    </a14:imgLayer>
                  </a14:imgProps>
                </a:ext>
                <a:ext uri="{28A0092B-C50C-407E-A947-70E740481C1C}">
                  <a14:useLocalDpi xmlns:a14="http://schemas.microsoft.com/office/drawing/2010/main" val="0"/>
                </a:ext>
              </a:extLst>
            </a:blip>
            <a:srcRect/>
            <a:stretch>
              <a:fillRect l="-4549" t="10328" r="-4549" b="10328"/>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45" name="Rounded Rectangle 44"/>
          <p:cNvSpPr/>
          <p:nvPr/>
        </p:nvSpPr>
        <p:spPr>
          <a:xfrm>
            <a:off x="252197" y="1754602"/>
            <a:ext cx="691472" cy="691472"/>
          </a:xfrm>
          <a:prstGeom prst="roundRect">
            <a:avLst/>
          </a:prstGeom>
          <a:blipFill>
            <a:blip r:embed="rId12" cstate="print">
              <a:extLst>
                <a:ext uri="{28A0092B-C50C-407E-A947-70E740481C1C}">
                  <a14:useLocalDpi xmlns:a14="http://schemas.microsoft.com/office/drawing/2010/main" val="0"/>
                </a:ext>
              </a:extLst>
            </a:blip>
            <a:srcRect/>
            <a:stretch>
              <a:fillRect l="-1000" r="-100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52813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7494" y="4763111"/>
            <a:ext cx="2809350" cy="333096"/>
          </a:xfrm>
        </p:spPr>
        <p:txBody>
          <a:bodyPr/>
          <a:lstStyle/>
          <a:p>
            <a:pPr algn="l"/>
            <a:r>
              <a:rPr lang="en-US" dirty="0" smtClean="0">
                <a:latin typeface="Arial" panose="020B0604020202020204" pitchFamily="34" charset="0"/>
                <a:cs typeface="Arial" panose="020B0604020202020204" pitchFamily="34" charset="0"/>
              </a:rPr>
              <a:t>Employment </a:t>
            </a:r>
          </a:p>
          <a:p>
            <a:pPr algn="l"/>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nd I</a:t>
            </a:r>
            <a:r>
              <a:rPr lang="en-US" dirty="0" smtClean="0">
                <a:solidFill>
                  <a:srgbClr val="595959"/>
                </a:solidFill>
                <a:latin typeface="Arial" panose="020B0604020202020204" pitchFamily="34" charset="0"/>
                <a:cs typeface="Arial" panose="020B0604020202020204" pitchFamily="34" charset="0"/>
              </a:rPr>
              <a:t>ncom</a:t>
            </a:r>
            <a:r>
              <a:rPr lang="en-US" dirty="0" smtClean="0">
                <a:latin typeface="Arial" panose="020B0604020202020204" pitchFamily="34" charset="0"/>
                <a:cs typeface="Arial" panose="020B0604020202020204" pitchFamily="34" charset="0"/>
              </a:rPr>
              <a:t>e</a:t>
            </a:r>
            <a:endParaRPr lang="en-US"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567494" y="2484623"/>
            <a:ext cx="3686933" cy="218768"/>
          </a:xfrm>
        </p:spPr>
        <p:txBody>
          <a:bodyPr/>
          <a:lstStyle/>
          <a:p>
            <a:pPr algn="l"/>
            <a:r>
              <a:rPr lang="en-US" sz="2000" dirty="0">
                <a:latin typeface="Arial" panose="020B0604020202020204" pitchFamily="34" charset="0"/>
                <a:cs typeface="Arial" panose="020B0604020202020204" pitchFamily="34" charset="0"/>
              </a:rPr>
              <a:t>In 2013, percentage of women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state or federal </a:t>
            </a:r>
            <a:r>
              <a:rPr lang="en-US" sz="2000" dirty="0" smtClean="0">
                <a:latin typeface="Arial" panose="020B0604020202020204" pitchFamily="34" charset="0"/>
                <a:cs typeface="Arial" panose="020B0604020202020204" pitchFamily="34" charset="0"/>
              </a:rPr>
              <a:t>prisons</a:t>
            </a:r>
            <a:endParaRPr lang="en-US" sz="2000" baseline="30000" dirty="0">
              <a:latin typeface="Arial" panose="020B0604020202020204" pitchFamily="34" charset="0"/>
              <a:cs typeface="Arial" panose="020B0604020202020204" pitchFamily="34" charset="0"/>
            </a:endParaRPr>
          </a:p>
        </p:txBody>
      </p:sp>
      <p:grpSp>
        <p:nvGrpSpPr>
          <p:cNvPr id="25" name="Group 24"/>
          <p:cNvGrpSpPr>
            <a:grpSpLocks noChangeAspect="1"/>
          </p:cNvGrpSpPr>
          <p:nvPr/>
        </p:nvGrpSpPr>
        <p:grpSpPr>
          <a:xfrm>
            <a:off x="4655244" y="1401598"/>
            <a:ext cx="1550268" cy="1944899"/>
            <a:chOff x="1825734" y="2242982"/>
            <a:chExt cx="2297474" cy="2443325"/>
          </a:xfrm>
        </p:grpSpPr>
        <p:graphicFrame>
          <p:nvGraphicFramePr>
            <p:cNvPr id="4" name="Chart 3"/>
            <p:cNvGraphicFramePr/>
            <p:nvPr>
              <p:extLst>
                <p:ext uri="{D42A27DB-BD31-4B8C-83A1-F6EECF244321}">
                  <p14:modId xmlns:p14="http://schemas.microsoft.com/office/powerpoint/2010/main" val="844837312"/>
                </p:ext>
              </p:extLst>
            </p:nvPr>
          </p:nvGraphicFramePr>
          <p:xfrm>
            <a:off x="1825734" y="2242982"/>
            <a:ext cx="2297474" cy="19528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64434" y="2892724"/>
              <a:ext cx="1489992" cy="734637"/>
            </a:xfrm>
            <a:prstGeom prst="rect">
              <a:avLst/>
            </a:prstGeom>
            <a:noFill/>
          </p:spPr>
          <p:txBody>
            <a:bodyPr wrap="none" rtlCol="0">
              <a:spAutoFit/>
            </a:bodyPr>
            <a:lstStyle/>
            <a:p>
              <a:r>
                <a:rPr lang="en-US" sz="3200" dirty="0" smtClean="0">
                  <a:solidFill>
                    <a:srgbClr val="D29F2A"/>
                  </a:solidFill>
                  <a:latin typeface="Arial" panose="020B0604020202020204" pitchFamily="34" charset="0"/>
                  <a:cs typeface="Arial" panose="020B0604020202020204" pitchFamily="34" charset="0"/>
                </a:rPr>
                <a:t>49%</a:t>
              </a:r>
              <a:endParaRPr lang="id-ID" sz="3200" dirty="0">
                <a:solidFill>
                  <a:srgbClr val="D29F2A"/>
                </a:solidFill>
                <a:latin typeface="Arial" panose="020B0604020202020204" pitchFamily="34" charset="0"/>
                <a:cs typeface="Arial" panose="020B0604020202020204" pitchFamily="34" charset="0"/>
              </a:endParaRPr>
            </a:p>
          </p:txBody>
        </p:sp>
        <p:sp>
          <p:nvSpPr>
            <p:cNvPr id="10" name="TextBox 9"/>
            <p:cNvSpPr txBox="1"/>
            <p:nvPr/>
          </p:nvSpPr>
          <p:spPr>
            <a:xfrm>
              <a:off x="2400417" y="4222325"/>
              <a:ext cx="1148107" cy="463982"/>
            </a:xfrm>
            <a:prstGeom prst="rect">
              <a:avLst/>
            </a:prstGeom>
            <a:noFill/>
          </p:spPr>
          <p:txBody>
            <a:bodyPr wrap="none" rtlCol="0">
              <a:spAutoFit/>
            </a:bodyPr>
            <a:lstStyle/>
            <a:p>
              <a:pPr algn="ctr"/>
              <a:r>
                <a:rPr lang="en-US" dirty="0" smtClean="0">
                  <a:solidFill>
                    <a:schemeClr val="bg1">
                      <a:lumMod val="50000"/>
                    </a:schemeClr>
                  </a:solidFill>
                  <a:latin typeface="Arial" panose="020B0604020202020204" pitchFamily="34" charset="0"/>
                  <a:cs typeface="Arial" panose="020B0604020202020204" pitchFamily="34" charset="0"/>
                </a:rPr>
                <a:t>White</a:t>
              </a:r>
              <a:endParaRPr lang="id-ID" dirty="0">
                <a:solidFill>
                  <a:schemeClr val="bg1">
                    <a:lumMod val="50000"/>
                  </a:schemeClr>
                </a:solidFill>
                <a:latin typeface="Arial" panose="020B0604020202020204" pitchFamily="34" charset="0"/>
                <a:cs typeface="Arial" panose="020B0604020202020204" pitchFamily="34" charset="0"/>
              </a:endParaRPr>
            </a:p>
          </p:txBody>
        </p:sp>
      </p:grpSp>
      <p:grpSp>
        <p:nvGrpSpPr>
          <p:cNvPr id="33" name="Group 32"/>
          <p:cNvGrpSpPr/>
          <p:nvPr/>
        </p:nvGrpSpPr>
        <p:grpSpPr>
          <a:xfrm>
            <a:off x="6971227" y="1385470"/>
            <a:ext cx="1554480" cy="1935288"/>
            <a:chOff x="976222" y="2020973"/>
            <a:chExt cx="1952853" cy="2442760"/>
          </a:xfrm>
        </p:grpSpPr>
        <p:graphicFrame>
          <p:nvGraphicFramePr>
            <p:cNvPr id="34" name="Chart 33"/>
            <p:cNvGraphicFramePr/>
            <p:nvPr>
              <p:extLst>
                <p:ext uri="{D42A27DB-BD31-4B8C-83A1-F6EECF244321}">
                  <p14:modId xmlns:p14="http://schemas.microsoft.com/office/powerpoint/2010/main" val="1933557716"/>
                </p:ext>
              </p:extLst>
            </p:nvPr>
          </p:nvGraphicFramePr>
          <p:xfrm>
            <a:off x="976222" y="2020973"/>
            <a:ext cx="1952853" cy="1962096"/>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34"/>
            <p:cNvSpPr txBox="1"/>
            <p:nvPr/>
          </p:nvSpPr>
          <p:spPr>
            <a:xfrm>
              <a:off x="1353917" y="2629481"/>
              <a:ext cx="1263062" cy="738115"/>
            </a:xfrm>
            <a:prstGeom prst="rect">
              <a:avLst/>
            </a:prstGeom>
            <a:noFill/>
          </p:spPr>
          <p:txBody>
            <a:bodyPr wrap="none" rtlCol="0">
              <a:spAutoFit/>
            </a:bodyPr>
            <a:lstStyle/>
            <a:p>
              <a:r>
                <a:rPr lang="en-US" sz="3200" dirty="0" smtClean="0">
                  <a:solidFill>
                    <a:srgbClr val="D29F2A"/>
                  </a:solidFill>
                  <a:latin typeface="Arial" panose="020B0604020202020204" pitchFamily="34" charset="0"/>
                  <a:cs typeface="Arial" panose="020B0604020202020204" pitchFamily="34" charset="0"/>
                </a:rPr>
                <a:t>22%</a:t>
              </a:r>
              <a:endParaRPr lang="id-ID" sz="3200" dirty="0">
                <a:solidFill>
                  <a:srgbClr val="D29F2A"/>
                </a:solidFill>
                <a:latin typeface="Arial" panose="020B0604020202020204" pitchFamily="34" charset="0"/>
                <a:cs typeface="Arial" panose="020B0604020202020204" pitchFamily="34" charset="0"/>
              </a:endParaRPr>
            </a:p>
          </p:txBody>
        </p:sp>
        <p:sp>
          <p:nvSpPr>
            <p:cNvPr id="39" name="TextBox 38"/>
            <p:cNvSpPr txBox="1"/>
            <p:nvPr/>
          </p:nvSpPr>
          <p:spPr>
            <a:xfrm>
              <a:off x="1482096" y="3997555"/>
              <a:ext cx="941104" cy="466178"/>
            </a:xfrm>
            <a:prstGeom prst="rect">
              <a:avLst/>
            </a:prstGeom>
            <a:noFill/>
          </p:spPr>
          <p:txBody>
            <a:bodyPr wrap="none" rtlCol="0">
              <a:spAutoFit/>
            </a:bodyPr>
            <a:lstStyle/>
            <a:p>
              <a:pPr algn="ctr"/>
              <a:r>
                <a:rPr lang="en-US" dirty="0" smtClean="0">
                  <a:solidFill>
                    <a:schemeClr val="bg1">
                      <a:lumMod val="50000"/>
                    </a:schemeClr>
                  </a:solidFill>
                  <a:latin typeface="Arial" panose="020B0604020202020204" pitchFamily="34" charset="0"/>
                  <a:cs typeface="Arial" panose="020B0604020202020204" pitchFamily="34" charset="0"/>
                </a:rPr>
                <a:t>Black</a:t>
              </a:r>
              <a:endParaRPr lang="id-ID" dirty="0">
                <a:solidFill>
                  <a:schemeClr val="bg1">
                    <a:lumMod val="50000"/>
                  </a:schemeClr>
                </a:solidFill>
                <a:latin typeface="Arial" panose="020B0604020202020204" pitchFamily="34" charset="0"/>
                <a:cs typeface="Arial" panose="020B0604020202020204" pitchFamily="34" charset="0"/>
              </a:endParaRPr>
            </a:p>
          </p:txBody>
        </p:sp>
      </p:grpSp>
      <p:grpSp>
        <p:nvGrpSpPr>
          <p:cNvPr id="40" name="Group 39"/>
          <p:cNvGrpSpPr/>
          <p:nvPr/>
        </p:nvGrpSpPr>
        <p:grpSpPr>
          <a:xfrm>
            <a:off x="9214272" y="1377868"/>
            <a:ext cx="1554480" cy="1947179"/>
            <a:chOff x="933114" y="2335627"/>
            <a:chExt cx="1952853" cy="1931121"/>
          </a:xfrm>
        </p:grpSpPr>
        <p:graphicFrame>
          <p:nvGraphicFramePr>
            <p:cNvPr id="41" name="Chart 40"/>
            <p:cNvGraphicFramePr/>
            <p:nvPr>
              <p:extLst>
                <p:ext uri="{D42A27DB-BD31-4B8C-83A1-F6EECF244321}">
                  <p14:modId xmlns:p14="http://schemas.microsoft.com/office/powerpoint/2010/main" val="2588653377"/>
                </p:ext>
              </p:extLst>
            </p:nvPr>
          </p:nvGraphicFramePr>
          <p:xfrm>
            <a:off x="933114" y="2335627"/>
            <a:ext cx="1952853" cy="1541660"/>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p:cNvSpPr txBox="1"/>
            <p:nvPr/>
          </p:nvSpPr>
          <p:spPr>
            <a:xfrm>
              <a:off x="1282189" y="2837242"/>
              <a:ext cx="1263062" cy="579952"/>
            </a:xfrm>
            <a:prstGeom prst="rect">
              <a:avLst/>
            </a:prstGeom>
            <a:noFill/>
          </p:spPr>
          <p:txBody>
            <a:bodyPr wrap="none" rtlCol="0">
              <a:spAutoFit/>
            </a:bodyPr>
            <a:lstStyle/>
            <a:p>
              <a:r>
                <a:rPr lang="en-US" sz="3200" dirty="0" smtClean="0">
                  <a:solidFill>
                    <a:srgbClr val="D29F2A"/>
                  </a:solidFill>
                  <a:latin typeface="Arial" panose="020B0604020202020204" pitchFamily="34" charset="0"/>
                  <a:cs typeface="Arial" panose="020B0604020202020204" pitchFamily="34" charset="0"/>
                </a:rPr>
                <a:t>17%</a:t>
              </a:r>
              <a:endParaRPr lang="id-ID" sz="3200" dirty="0">
                <a:solidFill>
                  <a:srgbClr val="D29F2A"/>
                </a:solidFill>
                <a:latin typeface="Arial" panose="020B0604020202020204" pitchFamily="34" charset="0"/>
                <a:cs typeface="Arial" panose="020B0604020202020204" pitchFamily="34" charset="0"/>
              </a:endParaRPr>
            </a:p>
          </p:txBody>
        </p:sp>
        <p:sp>
          <p:nvSpPr>
            <p:cNvPr id="46" name="TextBox 45"/>
            <p:cNvSpPr txBox="1"/>
            <p:nvPr/>
          </p:nvSpPr>
          <p:spPr>
            <a:xfrm>
              <a:off x="1237497" y="3900462"/>
              <a:ext cx="1344086" cy="366286"/>
            </a:xfrm>
            <a:prstGeom prst="rect">
              <a:avLst/>
            </a:prstGeom>
            <a:noFill/>
          </p:spPr>
          <p:txBody>
            <a:bodyPr wrap="none" rtlCol="0">
              <a:spAutoFit/>
            </a:bodyPr>
            <a:lstStyle/>
            <a:p>
              <a:pPr algn="ctr"/>
              <a:r>
                <a:rPr lang="en-US" dirty="0" smtClean="0">
                  <a:solidFill>
                    <a:schemeClr val="bg1">
                      <a:lumMod val="50000"/>
                    </a:schemeClr>
                  </a:solidFill>
                  <a:latin typeface="Arial" panose="020B0604020202020204" pitchFamily="34" charset="0"/>
                  <a:cs typeface="Arial" panose="020B0604020202020204" pitchFamily="34" charset="0"/>
                </a:rPr>
                <a:t>Hispanic</a:t>
              </a:r>
              <a:endParaRPr lang="id-ID" dirty="0">
                <a:solidFill>
                  <a:schemeClr val="bg1">
                    <a:lumMod val="50000"/>
                  </a:schemeClr>
                </a:solidFill>
                <a:latin typeface="Arial" panose="020B0604020202020204" pitchFamily="34" charset="0"/>
                <a:cs typeface="Arial" panose="020B0604020202020204" pitchFamily="34" charset="0"/>
              </a:endParaRPr>
            </a:p>
          </p:txBody>
        </p:sp>
      </p:grpSp>
      <p:grpSp>
        <p:nvGrpSpPr>
          <p:cNvPr id="47" name="Group 46"/>
          <p:cNvGrpSpPr>
            <a:grpSpLocks noChangeAspect="1"/>
          </p:cNvGrpSpPr>
          <p:nvPr/>
        </p:nvGrpSpPr>
        <p:grpSpPr>
          <a:xfrm>
            <a:off x="4454425" y="3766695"/>
            <a:ext cx="2009875" cy="2118051"/>
            <a:chOff x="1243350" y="1722554"/>
            <a:chExt cx="2605023" cy="2745231"/>
          </a:xfrm>
        </p:grpSpPr>
        <p:graphicFrame>
          <p:nvGraphicFramePr>
            <p:cNvPr id="48" name="Chart 47"/>
            <p:cNvGraphicFramePr/>
            <p:nvPr>
              <p:extLst>
                <p:ext uri="{D42A27DB-BD31-4B8C-83A1-F6EECF244321}">
                  <p14:modId xmlns:p14="http://schemas.microsoft.com/office/powerpoint/2010/main" val="1427468165"/>
                </p:ext>
              </p:extLst>
            </p:nvPr>
          </p:nvGraphicFramePr>
          <p:xfrm>
            <a:off x="1503815" y="1722554"/>
            <a:ext cx="2014780" cy="2014780"/>
          </p:xfrm>
          <a:graphic>
            <a:graphicData uri="http://schemas.openxmlformats.org/drawingml/2006/chart">
              <c:chart xmlns:c="http://schemas.openxmlformats.org/drawingml/2006/chart" xmlns:r="http://schemas.openxmlformats.org/officeDocument/2006/relationships" r:id="rId6"/>
            </a:graphicData>
          </a:graphic>
        </p:graphicFrame>
        <p:sp>
          <p:nvSpPr>
            <p:cNvPr id="49" name="TextBox 48"/>
            <p:cNvSpPr txBox="1"/>
            <p:nvPr/>
          </p:nvSpPr>
          <p:spPr>
            <a:xfrm>
              <a:off x="1936678" y="2377492"/>
              <a:ext cx="1303115" cy="757934"/>
            </a:xfrm>
            <a:prstGeom prst="rect">
              <a:avLst/>
            </a:prstGeom>
            <a:noFill/>
          </p:spPr>
          <p:txBody>
            <a:bodyPr wrap="none" rtlCol="0">
              <a:spAutoFit/>
            </a:bodyPr>
            <a:lstStyle/>
            <a:p>
              <a:r>
                <a:rPr lang="en-US" sz="3200" dirty="0" smtClean="0">
                  <a:solidFill>
                    <a:srgbClr val="9AC63C"/>
                  </a:solidFill>
                  <a:latin typeface="Arial" panose="020B0604020202020204" pitchFamily="34" charset="0"/>
                  <a:cs typeface="Arial" panose="020B0604020202020204" pitchFamily="34" charset="0"/>
                </a:rPr>
                <a:t>60%</a:t>
              </a:r>
              <a:endParaRPr lang="id-ID" sz="3200" dirty="0">
                <a:solidFill>
                  <a:srgbClr val="9AC63C"/>
                </a:solidFill>
                <a:latin typeface="Arial" panose="020B0604020202020204" pitchFamily="34" charset="0"/>
                <a:cs typeface="Arial" panose="020B0604020202020204" pitchFamily="34" charset="0"/>
              </a:endParaRPr>
            </a:p>
          </p:txBody>
        </p:sp>
        <p:sp>
          <p:nvSpPr>
            <p:cNvPr id="52" name="TextBox 51"/>
            <p:cNvSpPr txBox="1"/>
            <p:nvPr/>
          </p:nvSpPr>
          <p:spPr>
            <a:xfrm>
              <a:off x="1243350" y="3630068"/>
              <a:ext cx="2605023" cy="837717"/>
            </a:xfrm>
            <a:prstGeom prst="rect">
              <a:avLst/>
            </a:prstGeom>
            <a:noFill/>
          </p:spPr>
          <p:txBody>
            <a:bodyPr wrap="squar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Not employed full-time</a:t>
              </a:r>
            </a:p>
          </p:txBody>
        </p:sp>
      </p:grpSp>
      <p:grpSp>
        <p:nvGrpSpPr>
          <p:cNvPr id="53" name="Group 52"/>
          <p:cNvGrpSpPr/>
          <p:nvPr/>
        </p:nvGrpSpPr>
        <p:grpSpPr>
          <a:xfrm>
            <a:off x="6911067" y="3477033"/>
            <a:ext cx="1659430" cy="2401219"/>
            <a:chOff x="692860" y="1682564"/>
            <a:chExt cx="2526079" cy="2401220"/>
          </a:xfrm>
        </p:grpSpPr>
        <p:graphicFrame>
          <p:nvGraphicFramePr>
            <p:cNvPr id="54" name="Chart 53"/>
            <p:cNvGraphicFramePr/>
            <p:nvPr>
              <p:extLst>
                <p:ext uri="{D42A27DB-BD31-4B8C-83A1-F6EECF244321}">
                  <p14:modId xmlns:p14="http://schemas.microsoft.com/office/powerpoint/2010/main" val="3430768760"/>
                </p:ext>
              </p:extLst>
            </p:nvPr>
          </p:nvGraphicFramePr>
          <p:xfrm>
            <a:off x="823109" y="1682564"/>
            <a:ext cx="2366318" cy="2179133"/>
          </p:xfrm>
          <a:graphic>
            <a:graphicData uri="http://schemas.openxmlformats.org/drawingml/2006/chart">
              <c:chart xmlns:c="http://schemas.openxmlformats.org/drawingml/2006/chart" xmlns:r="http://schemas.openxmlformats.org/officeDocument/2006/relationships" r:id="rId7"/>
            </a:graphicData>
          </a:graphic>
        </p:graphicFrame>
        <p:sp>
          <p:nvSpPr>
            <p:cNvPr id="55" name="TextBox 54"/>
            <p:cNvSpPr txBox="1"/>
            <p:nvPr/>
          </p:nvSpPr>
          <p:spPr>
            <a:xfrm>
              <a:off x="1271274" y="2505609"/>
              <a:ext cx="1530482" cy="584775"/>
            </a:xfrm>
            <a:prstGeom prst="rect">
              <a:avLst/>
            </a:prstGeom>
            <a:noFill/>
          </p:spPr>
          <p:txBody>
            <a:bodyPr wrap="none" rtlCol="0">
              <a:spAutoFit/>
            </a:bodyPr>
            <a:lstStyle/>
            <a:p>
              <a:r>
                <a:rPr lang="en-US" sz="3200" dirty="0" smtClean="0">
                  <a:solidFill>
                    <a:srgbClr val="9AC63C"/>
                  </a:solidFill>
                  <a:latin typeface="Arial" panose="020B0604020202020204" pitchFamily="34" charset="0"/>
                  <a:cs typeface="Arial" panose="020B0604020202020204" pitchFamily="34" charset="0"/>
                </a:rPr>
                <a:t>37%</a:t>
              </a:r>
              <a:endParaRPr lang="id-ID" sz="3200" dirty="0">
                <a:solidFill>
                  <a:srgbClr val="9AC63C"/>
                </a:solidFill>
                <a:latin typeface="Arial" panose="020B0604020202020204" pitchFamily="34" charset="0"/>
                <a:cs typeface="Arial" panose="020B0604020202020204" pitchFamily="34" charset="0"/>
              </a:endParaRPr>
            </a:p>
          </p:txBody>
        </p:sp>
        <p:sp>
          <p:nvSpPr>
            <p:cNvPr id="58" name="TextBox 57"/>
            <p:cNvSpPr txBox="1"/>
            <p:nvPr/>
          </p:nvSpPr>
          <p:spPr>
            <a:xfrm>
              <a:off x="692860" y="3437453"/>
              <a:ext cx="2526079" cy="646331"/>
            </a:xfrm>
            <a:prstGeom prst="rect">
              <a:avLst/>
            </a:prstGeom>
            <a:noFill/>
          </p:spPr>
          <p:txBody>
            <a:bodyPr wrap="non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Income under </a:t>
              </a:r>
              <a:r>
                <a:rPr lang="en-US" dirty="0" smtClean="0">
                  <a:solidFill>
                    <a:schemeClr val="bg1">
                      <a:lumMod val="50000"/>
                    </a:schemeClr>
                  </a:solidFill>
                  <a:latin typeface="Arial" panose="020B0604020202020204" pitchFamily="34" charset="0"/>
                  <a:cs typeface="Arial" panose="020B0604020202020204" pitchFamily="34" charset="0"/>
                </a:rPr>
                <a:t/>
              </a:r>
              <a:br>
                <a:rPr lang="en-US" dirty="0" smtClean="0">
                  <a:solidFill>
                    <a:schemeClr val="bg1">
                      <a:lumMod val="50000"/>
                    </a:schemeClr>
                  </a:solidFill>
                  <a:latin typeface="Arial" panose="020B0604020202020204" pitchFamily="34" charset="0"/>
                  <a:cs typeface="Arial" panose="020B0604020202020204" pitchFamily="34" charset="0"/>
                </a:rPr>
              </a:br>
              <a:r>
                <a:rPr lang="en-US" dirty="0" smtClean="0">
                  <a:solidFill>
                    <a:schemeClr val="bg1">
                      <a:lumMod val="50000"/>
                    </a:schemeClr>
                  </a:solidFill>
                  <a:latin typeface="Arial" panose="020B0604020202020204" pitchFamily="34" charset="0"/>
                  <a:cs typeface="Arial" panose="020B0604020202020204" pitchFamily="34" charset="0"/>
                </a:rPr>
                <a:t>$</a:t>
              </a:r>
              <a:r>
                <a:rPr lang="en-US" dirty="0">
                  <a:solidFill>
                    <a:schemeClr val="bg1">
                      <a:lumMod val="50000"/>
                    </a:schemeClr>
                  </a:solidFill>
                  <a:latin typeface="Arial" panose="020B0604020202020204" pitchFamily="34" charset="0"/>
                  <a:cs typeface="Arial" panose="020B0604020202020204" pitchFamily="34" charset="0"/>
                </a:rPr>
                <a:t>600/ month</a:t>
              </a:r>
            </a:p>
          </p:txBody>
        </p:sp>
      </p:grpSp>
      <p:grpSp>
        <p:nvGrpSpPr>
          <p:cNvPr id="59" name="Group 58"/>
          <p:cNvGrpSpPr/>
          <p:nvPr/>
        </p:nvGrpSpPr>
        <p:grpSpPr>
          <a:xfrm>
            <a:off x="9028536" y="3445441"/>
            <a:ext cx="2018501" cy="2444953"/>
            <a:chOff x="592311" y="1553784"/>
            <a:chExt cx="2864539" cy="2444953"/>
          </a:xfrm>
        </p:grpSpPr>
        <p:graphicFrame>
          <p:nvGraphicFramePr>
            <p:cNvPr id="60" name="Chart 59"/>
            <p:cNvGraphicFramePr/>
            <p:nvPr>
              <p:extLst>
                <p:ext uri="{D42A27DB-BD31-4B8C-83A1-F6EECF244321}">
                  <p14:modId xmlns:p14="http://schemas.microsoft.com/office/powerpoint/2010/main" val="776881665"/>
                </p:ext>
              </p:extLst>
            </p:nvPr>
          </p:nvGraphicFramePr>
          <p:xfrm>
            <a:off x="953092" y="1553784"/>
            <a:ext cx="2206028" cy="2179133"/>
          </p:xfrm>
          <a:graphic>
            <a:graphicData uri="http://schemas.openxmlformats.org/drawingml/2006/chart">
              <c:chart xmlns:c="http://schemas.openxmlformats.org/drawingml/2006/chart" xmlns:r="http://schemas.openxmlformats.org/officeDocument/2006/relationships" r:id="rId8"/>
            </a:graphicData>
          </a:graphic>
        </p:graphicFrame>
        <p:sp>
          <p:nvSpPr>
            <p:cNvPr id="61" name="TextBox 60"/>
            <p:cNvSpPr txBox="1"/>
            <p:nvPr/>
          </p:nvSpPr>
          <p:spPr>
            <a:xfrm>
              <a:off x="1376119" y="2347753"/>
              <a:ext cx="1426809" cy="584775"/>
            </a:xfrm>
            <a:prstGeom prst="rect">
              <a:avLst/>
            </a:prstGeom>
            <a:noFill/>
          </p:spPr>
          <p:txBody>
            <a:bodyPr wrap="none" rtlCol="0">
              <a:spAutoFit/>
            </a:bodyPr>
            <a:lstStyle/>
            <a:p>
              <a:r>
                <a:rPr lang="en-US" sz="3200" dirty="0" smtClean="0">
                  <a:solidFill>
                    <a:schemeClr val="accent3"/>
                  </a:solidFill>
                  <a:latin typeface="Arial" panose="020B0604020202020204" pitchFamily="34" charset="0"/>
                  <a:cs typeface="Arial" panose="020B0604020202020204" pitchFamily="34" charset="0"/>
                </a:rPr>
                <a:t>30%</a:t>
              </a:r>
              <a:endParaRPr lang="id-ID" sz="3200" dirty="0">
                <a:solidFill>
                  <a:schemeClr val="accent3"/>
                </a:solidFill>
                <a:latin typeface="Arial" panose="020B0604020202020204" pitchFamily="34" charset="0"/>
                <a:cs typeface="Arial" panose="020B0604020202020204" pitchFamily="34" charset="0"/>
              </a:endParaRPr>
            </a:p>
          </p:txBody>
        </p:sp>
        <p:sp>
          <p:nvSpPr>
            <p:cNvPr id="64" name="TextBox 63"/>
            <p:cNvSpPr txBox="1"/>
            <p:nvPr/>
          </p:nvSpPr>
          <p:spPr>
            <a:xfrm>
              <a:off x="592311" y="3352406"/>
              <a:ext cx="2864539" cy="646331"/>
            </a:xfrm>
            <a:prstGeom prst="rect">
              <a:avLst/>
            </a:prstGeom>
            <a:noFill/>
          </p:spPr>
          <p:txBody>
            <a:bodyPr wrap="non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Received welfare </a:t>
              </a:r>
              <a:r>
                <a:rPr lang="en-US" dirty="0" smtClean="0">
                  <a:solidFill>
                    <a:schemeClr val="bg1">
                      <a:lumMod val="50000"/>
                    </a:schemeClr>
                  </a:solidFill>
                  <a:latin typeface="Arial" panose="020B0604020202020204" pitchFamily="34" charset="0"/>
                  <a:cs typeface="Arial" panose="020B0604020202020204" pitchFamily="34" charset="0"/>
                </a:rPr>
                <a:t/>
              </a:r>
              <a:br>
                <a:rPr lang="en-US" dirty="0" smtClean="0">
                  <a:solidFill>
                    <a:schemeClr val="bg1">
                      <a:lumMod val="50000"/>
                    </a:schemeClr>
                  </a:solidFill>
                  <a:latin typeface="Arial" panose="020B0604020202020204" pitchFamily="34" charset="0"/>
                  <a:cs typeface="Arial" panose="020B0604020202020204" pitchFamily="34" charset="0"/>
                </a:rPr>
              </a:br>
              <a:r>
                <a:rPr lang="en-US" dirty="0" smtClean="0">
                  <a:solidFill>
                    <a:schemeClr val="bg1">
                      <a:lumMod val="50000"/>
                    </a:schemeClr>
                  </a:solidFill>
                  <a:latin typeface="Arial" panose="020B0604020202020204" pitchFamily="34" charset="0"/>
                  <a:cs typeface="Arial" panose="020B0604020202020204" pitchFamily="34" charset="0"/>
                </a:rPr>
                <a:t>benefits</a:t>
              </a:r>
              <a:endParaRPr lang="en-US" dirty="0">
                <a:solidFill>
                  <a:schemeClr val="bg1">
                    <a:lumMod val="50000"/>
                  </a:schemeClr>
                </a:solidFill>
                <a:latin typeface="Arial" panose="020B0604020202020204" pitchFamily="34" charset="0"/>
                <a:cs typeface="Arial" panose="020B0604020202020204" pitchFamily="34" charset="0"/>
              </a:endParaRPr>
            </a:p>
          </p:txBody>
        </p:sp>
      </p:grpSp>
      <p:sp>
        <p:nvSpPr>
          <p:cNvPr id="44" name="TextBox 43"/>
          <p:cNvSpPr txBox="1"/>
          <p:nvPr/>
        </p:nvSpPr>
        <p:spPr>
          <a:xfrm>
            <a:off x="573516" y="6237119"/>
            <a:ext cx="5598683" cy="415498"/>
          </a:xfrm>
          <a:prstGeom prst="rect">
            <a:avLst/>
          </a:prstGeom>
          <a:noFill/>
        </p:spPr>
        <p:txBody>
          <a:bodyPr wrap="square" rtlCol="0">
            <a:spAutoFit/>
          </a:bodyPr>
          <a:lstStyle/>
          <a:p>
            <a:pPr lvl="0"/>
            <a:r>
              <a:rPr lang="en-US" sz="1050" i="1" dirty="0">
                <a:solidFill>
                  <a:schemeClr val="tx1">
                    <a:lumMod val="50000"/>
                    <a:lumOff val="50000"/>
                  </a:schemeClr>
                </a:solidFill>
                <a:latin typeface="Aleo"/>
                <a:cs typeface="Aleo"/>
                <a:hlinkClick r:id="rId9"/>
              </a:rPr>
              <a:t>Prisoners in </a:t>
            </a:r>
            <a:r>
              <a:rPr lang="en-US" sz="1050" i="1" dirty="0" smtClean="0">
                <a:solidFill>
                  <a:schemeClr val="tx1">
                    <a:lumMod val="50000"/>
                    <a:lumOff val="50000"/>
                  </a:schemeClr>
                </a:solidFill>
                <a:latin typeface="Aleo"/>
                <a:cs typeface="Aleo"/>
                <a:hlinkClick r:id="rId9"/>
              </a:rPr>
              <a:t>2013,</a:t>
            </a:r>
            <a:r>
              <a:rPr lang="en-US" sz="1050" dirty="0" smtClean="0">
                <a:solidFill>
                  <a:schemeClr val="tx1">
                    <a:lumMod val="50000"/>
                    <a:lumOff val="50000"/>
                  </a:schemeClr>
                </a:solidFill>
                <a:latin typeface="Aleo"/>
                <a:cs typeface="Aleo"/>
              </a:rPr>
              <a:t> </a:t>
            </a:r>
            <a:r>
              <a:rPr lang="en-US" sz="1050" dirty="0">
                <a:solidFill>
                  <a:schemeClr val="tx1">
                    <a:lumMod val="50000"/>
                    <a:lumOff val="50000"/>
                  </a:schemeClr>
                </a:solidFill>
                <a:latin typeface="Aleo"/>
                <a:cs typeface="Aleo"/>
              </a:rPr>
              <a:t>Bureau of Justice Statistics, Sept. </a:t>
            </a:r>
            <a:r>
              <a:rPr lang="en-US" sz="1050" dirty="0" smtClean="0">
                <a:solidFill>
                  <a:schemeClr val="tx1">
                    <a:lumMod val="50000"/>
                    <a:lumOff val="50000"/>
                  </a:schemeClr>
                </a:solidFill>
                <a:latin typeface="Aleo"/>
                <a:cs typeface="Aleo"/>
              </a:rPr>
              <a:t>2014</a:t>
            </a:r>
          </a:p>
          <a:p>
            <a:r>
              <a:rPr lang="en-US" sz="1050" i="1" dirty="0">
                <a:solidFill>
                  <a:schemeClr val="tx1">
                    <a:lumMod val="50000"/>
                    <a:lumOff val="50000"/>
                  </a:schemeClr>
                </a:solidFill>
                <a:latin typeface="Aleo"/>
                <a:cs typeface="Aleo"/>
                <a:hlinkClick r:id="rId10"/>
              </a:rPr>
              <a:t>Women in the Criminal Justice System: Briefing Sheets,</a:t>
            </a:r>
            <a:r>
              <a:rPr lang="en-US" sz="1050" dirty="0">
                <a:solidFill>
                  <a:schemeClr val="tx1">
                    <a:lumMod val="50000"/>
                    <a:lumOff val="50000"/>
                  </a:schemeClr>
                </a:solidFill>
                <a:latin typeface="Aleo"/>
                <a:cs typeface="Aleo"/>
              </a:rPr>
              <a:t> The Sentencing Project, </a:t>
            </a:r>
            <a:r>
              <a:rPr lang="en-US" sz="1050" dirty="0" smtClean="0">
                <a:solidFill>
                  <a:schemeClr val="tx1">
                    <a:lumMod val="50000"/>
                    <a:lumOff val="50000"/>
                  </a:schemeClr>
                </a:solidFill>
                <a:latin typeface="Aleo"/>
                <a:cs typeface="Aleo"/>
              </a:rPr>
              <a:t>2007</a:t>
            </a:r>
            <a:endParaRPr lang="en-US" sz="1050" dirty="0">
              <a:solidFill>
                <a:schemeClr val="tx1">
                  <a:lumMod val="50000"/>
                  <a:lumOff val="50000"/>
                </a:schemeClr>
              </a:solidFill>
              <a:latin typeface="Aleo"/>
              <a:cs typeface="Aleo"/>
            </a:endParaRPr>
          </a:p>
        </p:txBody>
      </p:sp>
      <p:sp>
        <p:nvSpPr>
          <p:cNvPr id="8" name="Rectangle 7"/>
          <p:cNvSpPr/>
          <p:nvPr/>
        </p:nvSpPr>
        <p:spPr>
          <a:xfrm>
            <a:off x="567494" y="2067841"/>
            <a:ext cx="2581156" cy="523220"/>
          </a:xfrm>
          <a:prstGeom prst="rect">
            <a:avLst/>
          </a:prstGeom>
        </p:spPr>
        <p:txBody>
          <a:bodyPr wrap="none">
            <a:spAutoFit/>
          </a:bodyPr>
          <a:lstStyle/>
          <a:p>
            <a:r>
              <a:rPr lang="en-US" sz="2800" dirty="0">
                <a:solidFill>
                  <a:srgbClr val="595959"/>
                </a:solidFill>
                <a:latin typeface="Arial" panose="020B0604020202020204" pitchFamily="34" charset="0"/>
                <a:cs typeface="Arial" panose="020B0604020202020204" pitchFamily="34" charset="0"/>
              </a:rPr>
              <a:t>Race/Ethnicity </a:t>
            </a:r>
          </a:p>
        </p:txBody>
      </p:sp>
      <p:sp>
        <p:nvSpPr>
          <p:cNvPr id="11" name="TextBox 10"/>
          <p:cNvSpPr txBox="1"/>
          <p:nvPr/>
        </p:nvSpPr>
        <p:spPr>
          <a:xfrm>
            <a:off x="4273308" y="538672"/>
            <a:ext cx="4193777" cy="677108"/>
          </a:xfrm>
          <a:prstGeom prst="rect">
            <a:avLst/>
          </a:prstGeom>
          <a:noFill/>
        </p:spPr>
        <p:txBody>
          <a:bodyPr wrap="none" rtlCol="0">
            <a:spAutoFit/>
          </a:bodyPr>
          <a:lstStyle/>
          <a:p>
            <a:r>
              <a:rPr lang="en-US" sz="3800" dirty="0" smtClean="0">
                <a:latin typeface="Arial" panose="020B0604020202020204" pitchFamily="34" charset="0"/>
                <a:cs typeface="Arial" panose="020B0604020202020204" pitchFamily="34" charset="0"/>
              </a:rPr>
              <a:t>DEMOGRAPHICS</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282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2" name="Text Placeholder 8"/>
          <p:cNvSpPr txBox="1">
            <a:spLocks/>
          </p:cNvSpPr>
          <p:nvPr/>
        </p:nvSpPr>
        <p:spPr>
          <a:xfrm>
            <a:off x="1029367" y="2487871"/>
            <a:ext cx="5414975" cy="221748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b="1" dirty="0" smtClean="0">
                <a:solidFill>
                  <a:schemeClr val="accent5"/>
                </a:solidFill>
                <a:latin typeface="Arial" panose="020B0604020202020204" pitchFamily="34" charset="0"/>
                <a:cs typeface="Arial" panose="020B0604020202020204" pitchFamily="34" charset="0"/>
              </a:rPr>
              <a:t>42%</a:t>
            </a:r>
          </a:p>
          <a:p>
            <a:pPr marL="0" indent="0">
              <a:spcBef>
                <a:spcPts val="0"/>
              </a:spcBef>
              <a:buNone/>
            </a:pPr>
            <a:r>
              <a:rPr lang="en-US" sz="2600" dirty="0" smtClean="0">
                <a:solidFill>
                  <a:schemeClr val="tx1">
                    <a:lumMod val="50000"/>
                    <a:lumOff val="50000"/>
                  </a:schemeClr>
                </a:solidFill>
                <a:latin typeface="Arial" panose="020B0604020202020204" pitchFamily="34" charset="0"/>
                <a:cs typeface="Arial" panose="020B0604020202020204" pitchFamily="34" charset="0"/>
              </a:rPr>
              <a:t>of </a:t>
            </a:r>
            <a:r>
              <a:rPr lang="en-US" sz="2600" dirty="0">
                <a:solidFill>
                  <a:schemeClr val="tx1">
                    <a:lumMod val="50000"/>
                    <a:lumOff val="50000"/>
                  </a:schemeClr>
                </a:solidFill>
                <a:latin typeface="Arial" panose="020B0604020202020204" pitchFamily="34" charset="0"/>
                <a:cs typeface="Arial" panose="020B0604020202020204" pitchFamily="34" charset="0"/>
              </a:rPr>
              <a:t>women in state prisons</a:t>
            </a:r>
            <a:br>
              <a:rPr lang="en-US" sz="2600" dirty="0">
                <a:solidFill>
                  <a:schemeClr val="tx1">
                    <a:lumMod val="50000"/>
                    <a:lumOff val="50000"/>
                  </a:schemeClr>
                </a:solidFill>
                <a:latin typeface="Arial" panose="020B0604020202020204" pitchFamily="34" charset="0"/>
                <a:cs typeface="Arial" panose="020B0604020202020204" pitchFamily="34" charset="0"/>
              </a:rPr>
            </a:br>
            <a:r>
              <a:rPr lang="en-US" sz="2600" dirty="0">
                <a:solidFill>
                  <a:schemeClr val="tx1">
                    <a:lumMod val="50000"/>
                    <a:lumOff val="50000"/>
                  </a:schemeClr>
                </a:solidFill>
                <a:latin typeface="Arial" panose="020B0604020202020204" pitchFamily="34" charset="0"/>
                <a:cs typeface="Arial" panose="020B0604020202020204" pitchFamily="34" charset="0"/>
              </a:rPr>
              <a:t>have not completed high </a:t>
            </a:r>
            <a:r>
              <a:rPr lang="en-US" sz="2600" dirty="0" smtClean="0">
                <a:solidFill>
                  <a:schemeClr val="tx1">
                    <a:lumMod val="50000"/>
                    <a:lumOff val="50000"/>
                  </a:schemeClr>
                </a:solidFill>
                <a:latin typeface="Arial" panose="020B0604020202020204" pitchFamily="34" charset="0"/>
                <a:cs typeface="Arial" panose="020B0604020202020204" pitchFamily="34" charset="0"/>
              </a:rPr>
              <a:t>school</a:t>
            </a:r>
            <a:endParaRPr lang="en-US" sz="2600" baseline="300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1" y="1296738"/>
            <a:ext cx="4772525" cy="4772525"/>
          </a:xfrm>
          <a:prstGeom prst="rect">
            <a:avLst/>
          </a:prstGeom>
        </p:spPr>
      </p:pic>
      <p:sp>
        <p:nvSpPr>
          <p:cNvPr id="3" name="TextBox 2"/>
          <p:cNvSpPr txBox="1"/>
          <p:nvPr/>
        </p:nvSpPr>
        <p:spPr>
          <a:xfrm>
            <a:off x="159712" y="6451684"/>
            <a:ext cx="6876088" cy="253916"/>
          </a:xfrm>
          <a:prstGeom prst="rect">
            <a:avLst/>
          </a:prstGeom>
          <a:noFill/>
        </p:spPr>
        <p:txBody>
          <a:bodyPr wrap="square" rtlCol="0">
            <a:spAutoFit/>
          </a:bodyPr>
          <a:lstStyle/>
          <a:p>
            <a:r>
              <a:rPr lang="en-US" sz="1050" i="1" dirty="0">
                <a:solidFill>
                  <a:schemeClr val="bg1"/>
                </a:solidFill>
                <a:latin typeface="Aleo"/>
                <a:cs typeface="Aleo"/>
                <a:hlinkClick r:id="rId4"/>
              </a:rPr>
              <a:t>Education and Correctional Populations,</a:t>
            </a:r>
            <a:r>
              <a:rPr lang="en-US" sz="1050" i="1" dirty="0">
                <a:solidFill>
                  <a:schemeClr val="bg1"/>
                </a:solidFill>
                <a:latin typeface="Aleo"/>
                <a:cs typeface="Aleo"/>
              </a:rPr>
              <a:t> </a:t>
            </a:r>
            <a:r>
              <a:rPr lang="en-US" sz="1050" dirty="0">
                <a:solidFill>
                  <a:schemeClr val="tx1">
                    <a:lumMod val="50000"/>
                    <a:lumOff val="50000"/>
                  </a:schemeClr>
                </a:solidFill>
                <a:latin typeface="Aleo"/>
                <a:cs typeface="Aleo"/>
              </a:rPr>
              <a:t>Bureau of Justice Statistics, Published Jan. 2003, Revises April 2003</a:t>
            </a:r>
          </a:p>
        </p:txBody>
      </p:sp>
      <p:sp>
        <p:nvSpPr>
          <p:cNvPr id="7" name="TextBox 6"/>
          <p:cNvSpPr txBox="1"/>
          <p:nvPr/>
        </p:nvSpPr>
        <p:spPr>
          <a:xfrm>
            <a:off x="4705058" y="540055"/>
            <a:ext cx="3021083" cy="677108"/>
          </a:xfrm>
          <a:prstGeom prst="rect">
            <a:avLst/>
          </a:prstGeom>
          <a:noFill/>
        </p:spPr>
        <p:txBody>
          <a:bodyPr wrap="none" rtlCol="0">
            <a:spAutoFit/>
          </a:bodyPr>
          <a:lstStyle/>
          <a:p>
            <a:r>
              <a:rPr lang="en-US" sz="3800" dirty="0" smtClean="0">
                <a:latin typeface="Arial" panose="020B0604020202020204" pitchFamily="34" charset="0"/>
                <a:cs typeface="Arial" panose="020B0604020202020204" pitchFamily="34" charset="0"/>
              </a:rPr>
              <a:t>EDUCATION</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056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Stock_000046614980_Full.jpg"/>
          <p:cNvPicPr>
            <a:picLocks noGrp="1" noChangeAspect="1"/>
          </p:cNvPicPr>
          <p:nvPr>
            <p:ph type="pic" sz="quarter" idx="19"/>
          </p:nvPr>
        </p:nvPicPr>
        <p:blipFill rotWithShape="1">
          <a:blip r:embed="rId3" cstate="print">
            <a:alphaModFix amt="83000"/>
            <a:extLst>
              <a:ext uri="{28A0092B-C50C-407E-A947-70E740481C1C}">
                <a14:useLocalDpi xmlns:a14="http://schemas.microsoft.com/office/drawing/2010/main" val="0"/>
              </a:ext>
            </a:extLst>
          </a:blip>
          <a:srcRect t="25000"/>
          <a:stretch/>
        </p:blipFill>
        <p:spPr>
          <a:xfrm>
            <a:off x="0" y="-5200"/>
            <a:ext cx="12201244" cy="6863200"/>
          </a:xfrm>
          <a:solidFill>
            <a:schemeClr val="tx1">
              <a:lumMod val="85000"/>
              <a:lumOff val="15000"/>
            </a:schemeClr>
          </a:solidFill>
        </p:spPr>
      </p:pic>
      <p:sp>
        <p:nvSpPr>
          <p:cNvPr id="2" name="TextBox 1"/>
          <p:cNvSpPr txBox="1"/>
          <p:nvPr/>
        </p:nvSpPr>
        <p:spPr>
          <a:xfrm>
            <a:off x="570375" y="6400884"/>
            <a:ext cx="7594332" cy="253916"/>
          </a:xfrm>
          <a:prstGeom prst="rect">
            <a:avLst/>
          </a:prstGeom>
          <a:noFill/>
        </p:spPr>
        <p:txBody>
          <a:bodyPr wrap="square" rtlCol="0">
            <a:spAutoFit/>
          </a:bodyPr>
          <a:lstStyle/>
          <a:p>
            <a:pPr lvl="0"/>
            <a:r>
              <a:rPr lang="en-US" sz="1050" i="1" dirty="0">
                <a:latin typeface="Aleo"/>
                <a:cs typeface="Aleo"/>
                <a:hlinkClick r:id="rId4"/>
              </a:rPr>
              <a:t>Parents in Prison and Their Minor Children</a:t>
            </a:r>
            <a:r>
              <a:rPr lang="en-US" sz="1050" dirty="0">
                <a:latin typeface="Aleo"/>
                <a:cs typeface="Aleo"/>
                <a:hlinkClick r:id="rId4"/>
              </a:rPr>
              <a:t>, </a:t>
            </a:r>
            <a:r>
              <a:rPr lang="en-US" sz="1050" dirty="0">
                <a:solidFill>
                  <a:schemeClr val="tx2">
                    <a:lumMod val="75000"/>
                  </a:schemeClr>
                </a:solidFill>
                <a:latin typeface="Aleo"/>
                <a:cs typeface="Aleo"/>
              </a:rPr>
              <a:t>Bureau of Justice Statistics, Published 2008, Revised 2010</a:t>
            </a:r>
          </a:p>
        </p:txBody>
      </p:sp>
      <p:sp>
        <p:nvSpPr>
          <p:cNvPr id="4" name="Rectangle 3"/>
          <p:cNvSpPr/>
          <p:nvPr/>
        </p:nvSpPr>
        <p:spPr>
          <a:xfrm>
            <a:off x="452037" y="1178433"/>
            <a:ext cx="6141227" cy="4812792"/>
          </a:xfrm>
          <a:prstGeom prst="rect">
            <a:avLst/>
          </a:prstGeom>
          <a:solidFill>
            <a:schemeClr val="tx1">
              <a:lumMod val="75000"/>
              <a:lumOff val="2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6"/>
          <p:cNvSpPr txBox="1">
            <a:spLocks/>
          </p:cNvSpPr>
          <p:nvPr/>
        </p:nvSpPr>
        <p:spPr>
          <a:xfrm>
            <a:off x="577685" y="1451189"/>
            <a:ext cx="6181220" cy="167552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100" b="1" dirty="0">
                <a:solidFill>
                  <a:schemeClr val="accent3"/>
                </a:solidFill>
                <a:latin typeface="Arial" panose="020B0604020202020204" pitchFamily="34" charset="0"/>
                <a:cs typeface="Arial" panose="020B0604020202020204" pitchFamily="34" charset="0"/>
              </a:rPr>
              <a:t>Maternal </a:t>
            </a:r>
            <a:r>
              <a:rPr lang="en-US" sz="4100" b="1" dirty="0" smtClean="0">
                <a:solidFill>
                  <a:schemeClr val="accent3"/>
                </a:solidFill>
                <a:latin typeface="Arial" panose="020B0604020202020204" pitchFamily="34" charset="0"/>
                <a:cs typeface="Arial" panose="020B0604020202020204" pitchFamily="34" charset="0"/>
              </a:rPr>
              <a:t>Incarceration </a:t>
            </a:r>
            <a:r>
              <a:rPr lang="en-US" dirty="0" smtClean="0">
                <a:solidFill>
                  <a:schemeClr val="bg1"/>
                </a:solidFill>
                <a:latin typeface="Arial" panose="020B0604020202020204" pitchFamily="34" charset="0"/>
                <a:cs typeface="Arial" panose="020B0604020202020204" pitchFamily="34" charset="0"/>
              </a:rPr>
              <a:t>Significantly Impacts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Children</a:t>
            </a:r>
            <a:endParaRPr lang="en-US" dirty="0">
              <a:solidFill>
                <a:schemeClr val="bg1"/>
              </a:solidFill>
              <a:latin typeface="Arial" panose="020B0604020202020204" pitchFamily="34" charset="0"/>
              <a:cs typeface="Arial" panose="020B0604020202020204" pitchFamily="34" charset="0"/>
            </a:endParaRPr>
          </a:p>
        </p:txBody>
      </p:sp>
      <p:sp>
        <p:nvSpPr>
          <p:cNvPr id="41" name="Text Placeholder 23"/>
          <p:cNvSpPr txBox="1">
            <a:spLocks/>
          </p:cNvSpPr>
          <p:nvPr/>
        </p:nvSpPr>
        <p:spPr>
          <a:xfrm>
            <a:off x="523745" y="4042944"/>
            <a:ext cx="5832877" cy="20891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000" dirty="0">
                <a:solidFill>
                  <a:schemeClr val="bg1"/>
                </a:solidFill>
                <a:latin typeface="Arial" panose="020B0604020202020204" pitchFamily="34" charset="0"/>
                <a:cs typeface="Arial" panose="020B0604020202020204" pitchFamily="34" charset="0"/>
              </a:rPr>
              <a:t>147,700 children had a mother </a:t>
            </a:r>
            <a:r>
              <a:rPr lang="en-US" sz="2000" dirty="0" smtClean="0">
                <a:solidFill>
                  <a:schemeClr val="bg1"/>
                </a:solidFill>
                <a:latin typeface="Arial" panose="020B0604020202020204" pitchFamily="34" charset="0"/>
                <a:cs typeface="Arial" panose="020B0604020202020204" pitchFamily="34" charset="0"/>
              </a:rPr>
              <a:t>in </a:t>
            </a:r>
            <a:r>
              <a:rPr lang="en-US" sz="2000" dirty="0">
                <a:solidFill>
                  <a:schemeClr val="bg1"/>
                </a:solidFill>
                <a:latin typeface="Arial" panose="020B0604020202020204" pitchFamily="34" charset="0"/>
                <a:cs typeface="Arial" panose="020B0604020202020204" pitchFamily="34" charset="0"/>
              </a:rPr>
              <a:t>prison in 2007, </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b="1" dirty="0" smtClean="0">
                <a:solidFill>
                  <a:schemeClr val="bg1"/>
                </a:solidFill>
                <a:latin typeface="Arial" panose="020B0604020202020204" pitchFamily="34" charset="0"/>
                <a:cs typeface="Arial" panose="020B0604020202020204" pitchFamily="34" charset="0"/>
              </a:rPr>
              <a:t>up </a:t>
            </a:r>
            <a:r>
              <a:rPr lang="en-US" sz="2000" b="1" dirty="0">
                <a:solidFill>
                  <a:schemeClr val="bg1"/>
                </a:solidFill>
                <a:latin typeface="Arial" panose="020B0604020202020204" pitchFamily="34" charset="0"/>
                <a:cs typeface="Arial" panose="020B0604020202020204" pitchFamily="34" charset="0"/>
              </a:rPr>
              <a:t>from 131% </a:t>
            </a:r>
            <a:r>
              <a:rPr lang="en-US" sz="2000" b="1" dirty="0" smtClean="0">
                <a:solidFill>
                  <a:schemeClr val="bg1"/>
                </a:solidFill>
                <a:latin typeface="Arial" panose="020B0604020202020204" pitchFamily="34" charset="0"/>
                <a:cs typeface="Arial" panose="020B0604020202020204" pitchFamily="34" charset="0"/>
              </a:rPr>
              <a:t> </a:t>
            </a:r>
            <a:r>
              <a:rPr lang="en-US" sz="2000" dirty="0" smtClean="0">
                <a:solidFill>
                  <a:schemeClr val="bg1"/>
                </a:solidFill>
                <a:latin typeface="Arial" panose="020B0604020202020204" pitchFamily="34" charset="0"/>
                <a:cs typeface="Arial" panose="020B0604020202020204" pitchFamily="34" charset="0"/>
              </a:rPr>
              <a:t>from 1991</a:t>
            </a:r>
            <a:endParaRPr lang="en-US" sz="2000" dirty="0">
              <a:solidFill>
                <a:schemeClr val="bg1"/>
              </a:solidFill>
              <a:latin typeface="Arial" panose="020B0604020202020204" pitchFamily="34" charset="0"/>
              <a:cs typeface="Arial" panose="020B0604020202020204" pitchFamily="34" charset="0"/>
            </a:endParaRPr>
          </a:p>
          <a:p>
            <a:pPr marL="0" indent="0" algn="just">
              <a:buNone/>
            </a:pPr>
            <a:endParaRPr lang="en-US" sz="1400" dirty="0">
              <a:solidFill>
                <a:schemeClr val="bg1"/>
              </a:solidFill>
              <a:latin typeface="Arial" panose="020B0604020202020204" pitchFamily="34" charset="0"/>
              <a:cs typeface="Arial" panose="020B0604020202020204" pitchFamily="34" charset="0"/>
            </a:endParaRPr>
          </a:p>
          <a:p>
            <a:pPr marL="0" indent="0" algn="just">
              <a:buNone/>
            </a:pPr>
            <a:r>
              <a:rPr lang="en-US" sz="2000" b="1" dirty="0" smtClean="0">
                <a:solidFill>
                  <a:schemeClr val="bg1"/>
                </a:solidFill>
                <a:latin typeface="Arial" panose="020B0604020202020204" pitchFamily="34" charset="0"/>
                <a:cs typeface="Arial" panose="020B0604020202020204" pitchFamily="34" charset="0"/>
              </a:rPr>
              <a:t>64% of mothers </a:t>
            </a:r>
            <a:r>
              <a:rPr lang="en-US" sz="2000" dirty="0" smtClean="0">
                <a:solidFill>
                  <a:schemeClr val="bg1"/>
                </a:solidFill>
                <a:latin typeface="Arial" panose="020B0604020202020204" pitchFamily="34" charset="0"/>
                <a:cs typeface="Arial" panose="020B0604020202020204" pitchFamily="34" charset="0"/>
              </a:rPr>
              <a:t>in state prison lived with at least </a:t>
            </a:r>
            <a:br>
              <a:rPr lang="en-US" sz="2000" dirty="0" smtClean="0">
                <a:solidFill>
                  <a:schemeClr val="bg1"/>
                </a:solidFill>
                <a:latin typeface="Arial" panose="020B0604020202020204" pitchFamily="34" charset="0"/>
                <a:cs typeface="Arial" panose="020B0604020202020204" pitchFamily="34" charset="0"/>
              </a:rPr>
            </a:br>
            <a:r>
              <a:rPr lang="en-US" sz="2000" b="1" dirty="0" smtClean="0">
                <a:solidFill>
                  <a:schemeClr val="bg1"/>
                </a:solidFill>
                <a:latin typeface="Arial" panose="020B0604020202020204" pitchFamily="34" charset="0"/>
                <a:cs typeface="Arial" panose="020B0604020202020204" pitchFamily="34" charset="0"/>
              </a:rPr>
              <a:t>one</a:t>
            </a:r>
            <a:r>
              <a:rPr lang="en-US" sz="2000" dirty="0" smtClean="0">
                <a:solidFill>
                  <a:schemeClr val="bg1"/>
                </a:solidFill>
                <a:latin typeface="Arial" panose="020B0604020202020204" pitchFamily="34" charset="0"/>
                <a:cs typeface="Arial" panose="020B0604020202020204" pitchFamily="34" charset="0"/>
              </a:rPr>
              <a:t> of their children just prior to imprisonment</a:t>
            </a:r>
            <a:endParaRPr lang="en-US" sz="2000" baseline="30000" dirty="0">
              <a:solidFill>
                <a:schemeClr val="bg1"/>
              </a:solidFill>
              <a:latin typeface="Arial" panose="020B0604020202020204" pitchFamily="34" charset="0"/>
              <a:cs typeface="Arial" panose="020B0604020202020204" pitchFamily="34" charset="0"/>
            </a:endParaRPr>
          </a:p>
        </p:txBody>
      </p:sp>
      <p:cxnSp>
        <p:nvCxnSpPr>
          <p:cNvPr id="43" name="Straight Connector 42"/>
          <p:cNvCxnSpPr/>
          <p:nvPr/>
        </p:nvCxnSpPr>
        <p:spPr>
          <a:xfrm>
            <a:off x="672300" y="3813429"/>
            <a:ext cx="5423700" cy="1562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534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BEF30990BA97449AEF8FC22DAB0B02" ma:contentTypeVersion="1" ma:contentTypeDescription="Create a new document." ma:contentTypeScope="" ma:versionID="395e9769282ad9dd386a7abee29e8e73">
  <xsd:schema xmlns:xsd="http://www.w3.org/2001/XMLSchema" xmlns:xs="http://www.w3.org/2001/XMLSchema" xmlns:p="http://schemas.microsoft.com/office/2006/metadata/properties" xmlns:ns2="http://schemas.microsoft.com/sharepoint/v3/fields" targetNamespace="http://schemas.microsoft.com/office/2006/metadata/properties" ma:root="true" ma:fieldsID="2d6fafd221441eb92e7393bc1cc8aded" ns2:_="">
    <xsd:import namespace="http://schemas.microsoft.com/sharepoint/v3/fields"/>
    <xsd:element name="properties">
      <xsd:complexType>
        <xsd:sequence>
          <xsd:element name="documentManagement">
            <xsd:complexType>
              <xsd:all>
                <xsd:element ref="ns2:_Sour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ource" ma:index="8" nillable="true" ma:displayName="Source" ma:description="References to resources from which this resource was derived" ma:internalName="_Sourc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documentManagement>
</p:properties>
</file>

<file path=customXml/itemProps1.xml><?xml version="1.0" encoding="utf-8"?>
<ds:datastoreItem xmlns:ds="http://schemas.openxmlformats.org/officeDocument/2006/customXml" ds:itemID="{5388D1F7-09CA-475C-BE8B-AD8D9C9A93B9}">
  <ds:schemaRefs>
    <ds:schemaRef ds:uri="http://schemas.microsoft.com/sharepoint/v3/contenttype/forms"/>
  </ds:schemaRefs>
</ds:datastoreItem>
</file>

<file path=customXml/itemProps2.xml><?xml version="1.0" encoding="utf-8"?>
<ds:datastoreItem xmlns:ds="http://schemas.openxmlformats.org/officeDocument/2006/customXml" ds:itemID="{717E9082-0C64-4B72-B1FF-17F3692C07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CB75B9-C51C-44B4-96F1-604F34265039}">
  <ds:schemaRefs>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 ds:uri="http://schemas.microsoft.com/sharepoint/v3/field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Facet</Template>
  <TotalTime>4564</TotalTime>
  <Words>1640</Words>
  <Application>Microsoft Office PowerPoint</Application>
  <PresentationFormat>Widescreen</PresentationFormat>
  <Paragraphs>250</Paragraphs>
  <Slides>29</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Aleo</vt:lpstr>
      <vt:lpstr>Arial</vt:lpstr>
      <vt:lpstr>Calibri</vt:lpstr>
      <vt:lpstr>Calibri Light</vt:lpstr>
      <vt:lpstr>Folks</vt:lpstr>
      <vt:lpstr>Latha</vt:lpstr>
      <vt:lpstr>Levenim MT</vt:lpstr>
      <vt:lpstr>Sen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Rasid</dc:creator>
  <cp:lastModifiedBy>Rachelle Ramirez</cp:lastModifiedBy>
  <cp:revision>356</cp:revision>
  <dcterms:created xsi:type="dcterms:W3CDTF">2015-08-28T04:07:01Z</dcterms:created>
  <dcterms:modified xsi:type="dcterms:W3CDTF">2016-06-15T19:31:12Z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0x010100E5BEF30990BA97449AEF8FC22DAB0B02</vt:lpwstr>
  </property>
</Properties>
</file>